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72" r:id="rId5"/>
    <p:sldId id="259" r:id="rId6"/>
    <p:sldId id="275" r:id="rId7"/>
    <p:sldId id="274" r:id="rId8"/>
    <p:sldId id="260" r:id="rId9"/>
    <p:sldId id="266" r:id="rId10"/>
    <p:sldId id="276" r:id="rId11"/>
    <p:sldId id="277" r:id="rId12"/>
    <p:sldId id="278" r:id="rId13"/>
    <p:sldId id="279" r:id="rId14"/>
    <p:sldId id="280" r:id="rId15"/>
    <p:sldId id="281" r:id="rId16"/>
    <p:sldId id="282" r:id="rId17"/>
    <p:sldId id="283" r:id="rId18"/>
    <p:sldId id="271" r:id="rId19"/>
    <p:sldId id="262" r:id="rId20"/>
    <p:sldId id="263" r:id="rId21"/>
    <p:sldId id="264"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998" autoAdjust="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1BBC43-D33D-4A7D-BE22-AA99D0282EC7}" type="datetimeFigureOut">
              <a:rPr lang="en-IN" smtClean="0"/>
              <a:t>12-02-2024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EF14D5-2C7E-41ED-B54D-40CB2C3DEE53}" type="slidenum">
              <a:rPr lang="en-IN" smtClean="0"/>
              <a:t>‹#›</a:t>
            </a:fld>
            <a:endParaRPr lang="en-IN"/>
          </a:p>
        </p:txBody>
      </p:sp>
    </p:spTree>
    <p:extLst>
      <p:ext uri="{BB962C8B-B14F-4D97-AF65-F5344CB8AC3E}">
        <p14:creationId xmlns:p14="http://schemas.microsoft.com/office/powerpoint/2010/main" val="1339089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6F5F7-D55C-B3E4-E517-285D0FC3D3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95C81AF-D83E-9BAC-AF1E-BAABF2C963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8A5B78-570C-AC19-2A51-D17A6A53F406}"/>
              </a:ext>
            </a:extLst>
          </p:cNvPr>
          <p:cNvSpPr>
            <a:spLocks noGrp="1"/>
          </p:cNvSpPr>
          <p:nvPr>
            <p:ph type="dt" sz="half" idx="10"/>
          </p:nvPr>
        </p:nvSpPr>
        <p:spPr/>
        <p:txBody>
          <a:bodyPr/>
          <a:lstStyle/>
          <a:p>
            <a:fld id="{95AC3C94-558E-42E2-BBE3-77DC54F6F032}" type="datetime1">
              <a:rPr lang="en-IN" smtClean="0"/>
              <a:t>12-02-2024</a:t>
            </a:fld>
            <a:endParaRPr lang="en-IN"/>
          </a:p>
        </p:txBody>
      </p:sp>
      <p:sp>
        <p:nvSpPr>
          <p:cNvPr id="5" name="Footer Placeholder 4">
            <a:extLst>
              <a:ext uri="{FF2B5EF4-FFF2-40B4-BE49-F238E27FC236}">
                <a16:creationId xmlns:a16="http://schemas.microsoft.com/office/drawing/2014/main" id="{F7B82E85-3410-7461-F35C-9EE9803220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9885C8-CB7D-8B6C-270E-BF6713C63723}"/>
              </a:ext>
            </a:extLst>
          </p:cNvPr>
          <p:cNvSpPr>
            <a:spLocks noGrp="1"/>
          </p:cNvSpPr>
          <p:nvPr>
            <p:ph type="sldNum" sz="quarter" idx="12"/>
          </p:nvPr>
        </p:nvSpPr>
        <p:spPr/>
        <p:txBody>
          <a:bodyPr/>
          <a:lstStyle/>
          <a:p>
            <a:fld id="{904B0687-3BCB-45E9-97E6-01BE12479909}" type="slidenum">
              <a:rPr lang="en-IN" smtClean="0"/>
              <a:t>‹#›</a:t>
            </a:fld>
            <a:endParaRPr lang="en-IN"/>
          </a:p>
        </p:txBody>
      </p:sp>
    </p:spTree>
    <p:extLst>
      <p:ext uri="{BB962C8B-B14F-4D97-AF65-F5344CB8AC3E}">
        <p14:creationId xmlns:p14="http://schemas.microsoft.com/office/powerpoint/2010/main" val="248379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382C-4EEA-DEE4-78A7-5023394A67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6B5FAC-CABB-7905-683C-F7BE18C069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06CE51-D889-0C64-C7A2-ECC219FE4104}"/>
              </a:ext>
            </a:extLst>
          </p:cNvPr>
          <p:cNvSpPr>
            <a:spLocks noGrp="1"/>
          </p:cNvSpPr>
          <p:nvPr>
            <p:ph type="dt" sz="half" idx="10"/>
          </p:nvPr>
        </p:nvSpPr>
        <p:spPr/>
        <p:txBody>
          <a:bodyPr/>
          <a:lstStyle/>
          <a:p>
            <a:fld id="{4B4F6523-6214-468A-9AE6-8B8317AB4C10}" type="datetime1">
              <a:rPr lang="en-IN" smtClean="0"/>
              <a:t>12-02-2024</a:t>
            </a:fld>
            <a:endParaRPr lang="en-IN"/>
          </a:p>
        </p:txBody>
      </p:sp>
      <p:sp>
        <p:nvSpPr>
          <p:cNvPr id="5" name="Footer Placeholder 4">
            <a:extLst>
              <a:ext uri="{FF2B5EF4-FFF2-40B4-BE49-F238E27FC236}">
                <a16:creationId xmlns:a16="http://schemas.microsoft.com/office/drawing/2014/main" id="{E449994B-802B-22FE-E0CB-7372EA5514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B5454C-4531-C1B9-848A-629BD1274580}"/>
              </a:ext>
            </a:extLst>
          </p:cNvPr>
          <p:cNvSpPr>
            <a:spLocks noGrp="1"/>
          </p:cNvSpPr>
          <p:nvPr>
            <p:ph type="sldNum" sz="quarter" idx="12"/>
          </p:nvPr>
        </p:nvSpPr>
        <p:spPr/>
        <p:txBody>
          <a:bodyPr/>
          <a:lstStyle/>
          <a:p>
            <a:fld id="{904B0687-3BCB-45E9-97E6-01BE12479909}" type="slidenum">
              <a:rPr lang="en-IN" smtClean="0"/>
              <a:t>‹#›</a:t>
            </a:fld>
            <a:endParaRPr lang="en-IN"/>
          </a:p>
        </p:txBody>
      </p:sp>
    </p:spTree>
    <p:extLst>
      <p:ext uri="{BB962C8B-B14F-4D97-AF65-F5344CB8AC3E}">
        <p14:creationId xmlns:p14="http://schemas.microsoft.com/office/powerpoint/2010/main" val="2872731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D13E33-B078-BFF7-0C70-7BD1D2A2A8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F790BF-37C8-ED49-153D-79DCAB826A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4C86ED-0F5C-2B52-B90D-FA7C78207169}"/>
              </a:ext>
            </a:extLst>
          </p:cNvPr>
          <p:cNvSpPr>
            <a:spLocks noGrp="1"/>
          </p:cNvSpPr>
          <p:nvPr>
            <p:ph type="dt" sz="half" idx="10"/>
          </p:nvPr>
        </p:nvSpPr>
        <p:spPr/>
        <p:txBody>
          <a:bodyPr/>
          <a:lstStyle/>
          <a:p>
            <a:fld id="{E8FD1CA3-5941-48BD-BD02-D0A265651FE2}" type="datetime1">
              <a:rPr lang="en-IN" smtClean="0"/>
              <a:t>12-02-2024</a:t>
            </a:fld>
            <a:endParaRPr lang="en-IN"/>
          </a:p>
        </p:txBody>
      </p:sp>
      <p:sp>
        <p:nvSpPr>
          <p:cNvPr id="5" name="Footer Placeholder 4">
            <a:extLst>
              <a:ext uri="{FF2B5EF4-FFF2-40B4-BE49-F238E27FC236}">
                <a16:creationId xmlns:a16="http://schemas.microsoft.com/office/drawing/2014/main" id="{1D8B95F9-59B4-9600-7D3A-2C759F9E42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F16E22-723F-016A-70B7-49725636E9DA}"/>
              </a:ext>
            </a:extLst>
          </p:cNvPr>
          <p:cNvSpPr>
            <a:spLocks noGrp="1"/>
          </p:cNvSpPr>
          <p:nvPr>
            <p:ph type="sldNum" sz="quarter" idx="12"/>
          </p:nvPr>
        </p:nvSpPr>
        <p:spPr/>
        <p:txBody>
          <a:bodyPr/>
          <a:lstStyle/>
          <a:p>
            <a:fld id="{904B0687-3BCB-45E9-97E6-01BE12479909}" type="slidenum">
              <a:rPr lang="en-IN" smtClean="0"/>
              <a:t>‹#›</a:t>
            </a:fld>
            <a:endParaRPr lang="en-IN"/>
          </a:p>
        </p:txBody>
      </p:sp>
    </p:spTree>
    <p:extLst>
      <p:ext uri="{BB962C8B-B14F-4D97-AF65-F5344CB8AC3E}">
        <p14:creationId xmlns:p14="http://schemas.microsoft.com/office/powerpoint/2010/main" val="3944087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8D13-438A-7865-62D1-A81CCA56BE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BDF214-89ED-76E1-B0BA-DA35595A37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7D302C-1335-C9FB-8C3D-951143F0509E}"/>
              </a:ext>
            </a:extLst>
          </p:cNvPr>
          <p:cNvSpPr>
            <a:spLocks noGrp="1"/>
          </p:cNvSpPr>
          <p:nvPr>
            <p:ph type="dt" sz="half" idx="10"/>
          </p:nvPr>
        </p:nvSpPr>
        <p:spPr/>
        <p:txBody>
          <a:bodyPr/>
          <a:lstStyle/>
          <a:p>
            <a:fld id="{6FFC4F7B-3066-44BA-A5A7-63507949F2F3}" type="datetime1">
              <a:rPr lang="en-IN" smtClean="0"/>
              <a:t>12-02-2024</a:t>
            </a:fld>
            <a:endParaRPr lang="en-IN"/>
          </a:p>
        </p:txBody>
      </p:sp>
      <p:sp>
        <p:nvSpPr>
          <p:cNvPr id="5" name="Footer Placeholder 4">
            <a:extLst>
              <a:ext uri="{FF2B5EF4-FFF2-40B4-BE49-F238E27FC236}">
                <a16:creationId xmlns:a16="http://schemas.microsoft.com/office/drawing/2014/main" id="{4C240840-2D50-AB41-3278-2ECA746A8E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69D7F2-B336-A94A-D3F3-916072FB6348}"/>
              </a:ext>
            </a:extLst>
          </p:cNvPr>
          <p:cNvSpPr>
            <a:spLocks noGrp="1"/>
          </p:cNvSpPr>
          <p:nvPr>
            <p:ph type="sldNum" sz="quarter" idx="12"/>
          </p:nvPr>
        </p:nvSpPr>
        <p:spPr/>
        <p:txBody>
          <a:bodyPr/>
          <a:lstStyle/>
          <a:p>
            <a:fld id="{904B0687-3BCB-45E9-97E6-01BE12479909}" type="slidenum">
              <a:rPr lang="en-IN" smtClean="0"/>
              <a:t>‹#›</a:t>
            </a:fld>
            <a:endParaRPr lang="en-IN"/>
          </a:p>
        </p:txBody>
      </p:sp>
    </p:spTree>
    <p:extLst>
      <p:ext uri="{BB962C8B-B14F-4D97-AF65-F5344CB8AC3E}">
        <p14:creationId xmlns:p14="http://schemas.microsoft.com/office/powerpoint/2010/main" val="1121560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548D-392C-DCF6-A054-C126416134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5EF13E-1D9F-2E34-1568-EC7472244F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5EAE2F-9377-A204-737B-7608D4D2E1B7}"/>
              </a:ext>
            </a:extLst>
          </p:cNvPr>
          <p:cNvSpPr>
            <a:spLocks noGrp="1"/>
          </p:cNvSpPr>
          <p:nvPr>
            <p:ph type="dt" sz="half" idx="10"/>
          </p:nvPr>
        </p:nvSpPr>
        <p:spPr/>
        <p:txBody>
          <a:bodyPr/>
          <a:lstStyle/>
          <a:p>
            <a:fld id="{09F13103-8C11-469E-AD56-91A945BACCA8}" type="datetime1">
              <a:rPr lang="en-IN" smtClean="0"/>
              <a:t>12-02-2024</a:t>
            </a:fld>
            <a:endParaRPr lang="en-IN"/>
          </a:p>
        </p:txBody>
      </p:sp>
      <p:sp>
        <p:nvSpPr>
          <p:cNvPr id="5" name="Footer Placeholder 4">
            <a:extLst>
              <a:ext uri="{FF2B5EF4-FFF2-40B4-BE49-F238E27FC236}">
                <a16:creationId xmlns:a16="http://schemas.microsoft.com/office/drawing/2014/main" id="{37DAB069-E522-B43D-EEF8-B14C109249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E066D8-6EA5-53FF-50B6-D88CA4AB1C35}"/>
              </a:ext>
            </a:extLst>
          </p:cNvPr>
          <p:cNvSpPr>
            <a:spLocks noGrp="1"/>
          </p:cNvSpPr>
          <p:nvPr>
            <p:ph type="sldNum" sz="quarter" idx="12"/>
          </p:nvPr>
        </p:nvSpPr>
        <p:spPr/>
        <p:txBody>
          <a:bodyPr/>
          <a:lstStyle/>
          <a:p>
            <a:fld id="{904B0687-3BCB-45E9-97E6-01BE12479909}" type="slidenum">
              <a:rPr lang="en-IN" smtClean="0"/>
              <a:t>‹#›</a:t>
            </a:fld>
            <a:endParaRPr lang="en-IN"/>
          </a:p>
        </p:txBody>
      </p:sp>
    </p:spTree>
    <p:extLst>
      <p:ext uri="{BB962C8B-B14F-4D97-AF65-F5344CB8AC3E}">
        <p14:creationId xmlns:p14="http://schemas.microsoft.com/office/powerpoint/2010/main" val="247121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DE8E-7DC4-3F92-28D8-88278AA085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AB6C3A-B385-AE51-BF45-36BC2A2F02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678D68-86D9-D7DB-113A-769FCDB7B8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419AEE-AC01-5095-D0E9-593DC7BAFAD3}"/>
              </a:ext>
            </a:extLst>
          </p:cNvPr>
          <p:cNvSpPr>
            <a:spLocks noGrp="1"/>
          </p:cNvSpPr>
          <p:nvPr>
            <p:ph type="dt" sz="half" idx="10"/>
          </p:nvPr>
        </p:nvSpPr>
        <p:spPr/>
        <p:txBody>
          <a:bodyPr/>
          <a:lstStyle/>
          <a:p>
            <a:fld id="{741AED44-76D2-4C8A-AAC1-F216051A7C51}" type="datetime1">
              <a:rPr lang="en-IN" smtClean="0"/>
              <a:t>12-02-2024</a:t>
            </a:fld>
            <a:endParaRPr lang="en-IN"/>
          </a:p>
        </p:txBody>
      </p:sp>
      <p:sp>
        <p:nvSpPr>
          <p:cNvPr id="6" name="Footer Placeholder 5">
            <a:extLst>
              <a:ext uri="{FF2B5EF4-FFF2-40B4-BE49-F238E27FC236}">
                <a16:creationId xmlns:a16="http://schemas.microsoft.com/office/drawing/2014/main" id="{5979567E-07EB-D487-9E2C-E1FC7155D8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B1F8EC-8741-289F-1080-BF058F0A748E}"/>
              </a:ext>
            </a:extLst>
          </p:cNvPr>
          <p:cNvSpPr>
            <a:spLocks noGrp="1"/>
          </p:cNvSpPr>
          <p:nvPr>
            <p:ph type="sldNum" sz="quarter" idx="12"/>
          </p:nvPr>
        </p:nvSpPr>
        <p:spPr/>
        <p:txBody>
          <a:bodyPr/>
          <a:lstStyle/>
          <a:p>
            <a:fld id="{904B0687-3BCB-45E9-97E6-01BE12479909}" type="slidenum">
              <a:rPr lang="en-IN" smtClean="0"/>
              <a:t>‹#›</a:t>
            </a:fld>
            <a:endParaRPr lang="en-IN"/>
          </a:p>
        </p:txBody>
      </p:sp>
    </p:spTree>
    <p:extLst>
      <p:ext uri="{BB962C8B-B14F-4D97-AF65-F5344CB8AC3E}">
        <p14:creationId xmlns:p14="http://schemas.microsoft.com/office/powerpoint/2010/main" val="1736024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83F1-5CFC-2F1A-63C8-B7D0B05DC8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047F7F-0ECC-513A-3681-8E778A6F67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921A84-ABD0-6B90-FA89-559B7A985A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EBF556-0AD2-8B9B-38BD-2C60813F7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F8AE3C-97F3-8A60-981E-431232291A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017258-3832-AD01-3947-7D5B67B14659}"/>
              </a:ext>
            </a:extLst>
          </p:cNvPr>
          <p:cNvSpPr>
            <a:spLocks noGrp="1"/>
          </p:cNvSpPr>
          <p:nvPr>
            <p:ph type="dt" sz="half" idx="10"/>
          </p:nvPr>
        </p:nvSpPr>
        <p:spPr/>
        <p:txBody>
          <a:bodyPr/>
          <a:lstStyle/>
          <a:p>
            <a:fld id="{96394F3F-96B6-4D18-AC0C-0075895D0D7D}" type="datetime1">
              <a:rPr lang="en-IN" smtClean="0"/>
              <a:t>12-02-2024</a:t>
            </a:fld>
            <a:endParaRPr lang="en-IN"/>
          </a:p>
        </p:txBody>
      </p:sp>
      <p:sp>
        <p:nvSpPr>
          <p:cNvPr id="8" name="Footer Placeholder 7">
            <a:extLst>
              <a:ext uri="{FF2B5EF4-FFF2-40B4-BE49-F238E27FC236}">
                <a16:creationId xmlns:a16="http://schemas.microsoft.com/office/drawing/2014/main" id="{560536BF-B4D3-B60D-D9FA-A6301272FA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E34C09-C71F-5302-4C99-164BF8D828E6}"/>
              </a:ext>
            </a:extLst>
          </p:cNvPr>
          <p:cNvSpPr>
            <a:spLocks noGrp="1"/>
          </p:cNvSpPr>
          <p:nvPr>
            <p:ph type="sldNum" sz="quarter" idx="12"/>
          </p:nvPr>
        </p:nvSpPr>
        <p:spPr/>
        <p:txBody>
          <a:bodyPr/>
          <a:lstStyle/>
          <a:p>
            <a:fld id="{904B0687-3BCB-45E9-97E6-01BE12479909}" type="slidenum">
              <a:rPr lang="en-IN" smtClean="0"/>
              <a:t>‹#›</a:t>
            </a:fld>
            <a:endParaRPr lang="en-IN"/>
          </a:p>
        </p:txBody>
      </p:sp>
    </p:spTree>
    <p:extLst>
      <p:ext uri="{BB962C8B-B14F-4D97-AF65-F5344CB8AC3E}">
        <p14:creationId xmlns:p14="http://schemas.microsoft.com/office/powerpoint/2010/main" val="424891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14F8-1B29-1F7E-9863-574CDD1B2D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78787F-CE0C-AE1A-3ABD-62C01A38E078}"/>
              </a:ext>
            </a:extLst>
          </p:cNvPr>
          <p:cNvSpPr>
            <a:spLocks noGrp="1"/>
          </p:cNvSpPr>
          <p:nvPr>
            <p:ph type="dt" sz="half" idx="10"/>
          </p:nvPr>
        </p:nvSpPr>
        <p:spPr/>
        <p:txBody>
          <a:bodyPr/>
          <a:lstStyle/>
          <a:p>
            <a:fld id="{334460B0-4879-46AA-9F04-C1A074F82E8A}" type="datetime1">
              <a:rPr lang="en-IN" smtClean="0"/>
              <a:t>12-02-2024</a:t>
            </a:fld>
            <a:endParaRPr lang="en-IN"/>
          </a:p>
        </p:txBody>
      </p:sp>
      <p:sp>
        <p:nvSpPr>
          <p:cNvPr id="4" name="Footer Placeholder 3">
            <a:extLst>
              <a:ext uri="{FF2B5EF4-FFF2-40B4-BE49-F238E27FC236}">
                <a16:creationId xmlns:a16="http://schemas.microsoft.com/office/drawing/2014/main" id="{64953629-F3BE-C79A-9E7B-C2F1BF1E19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B72442C-9124-9947-7835-5B8AE74F6871}"/>
              </a:ext>
            </a:extLst>
          </p:cNvPr>
          <p:cNvSpPr>
            <a:spLocks noGrp="1"/>
          </p:cNvSpPr>
          <p:nvPr>
            <p:ph type="sldNum" sz="quarter" idx="12"/>
          </p:nvPr>
        </p:nvSpPr>
        <p:spPr/>
        <p:txBody>
          <a:bodyPr/>
          <a:lstStyle/>
          <a:p>
            <a:fld id="{904B0687-3BCB-45E9-97E6-01BE12479909}" type="slidenum">
              <a:rPr lang="en-IN" smtClean="0"/>
              <a:t>‹#›</a:t>
            </a:fld>
            <a:endParaRPr lang="en-IN"/>
          </a:p>
        </p:txBody>
      </p:sp>
    </p:spTree>
    <p:extLst>
      <p:ext uri="{BB962C8B-B14F-4D97-AF65-F5344CB8AC3E}">
        <p14:creationId xmlns:p14="http://schemas.microsoft.com/office/powerpoint/2010/main" val="16849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4AB52-68A5-6449-BA1B-17EFCF789F50}"/>
              </a:ext>
            </a:extLst>
          </p:cNvPr>
          <p:cNvSpPr>
            <a:spLocks noGrp="1"/>
          </p:cNvSpPr>
          <p:nvPr>
            <p:ph type="dt" sz="half" idx="10"/>
          </p:nvPr>
        </p:nvSpPr>
        <p:spPr/>
        <p:txBody>
          <a:bodyPr/>
          <a:lstStyle/>
          <a:p>
            <a:fld id="{EF25A657-8494-40A5-8AEE-546FF9B40A6F}" type="datetime1">
              <a:rPr lang="en-IN" smtClean="0"/>
              <a:t>12-02-2024</a:t>
            </a:fld>
            <a:endParaRPr lang="en-IN"/>
          </a:p>
        </p:txBody>
      </p:sp>
      <p:sp>
        <p:nvSpPr>
          <p:cNvPr id="3" name="Footer Placeholder 2">
            <a:extLst>
              <a:ext uri="{FF2B5EF4-FFF2-40B4-BE49-F238E27FC236}">
                <a16:creationId xmlns:a16="http://schemas.microsoft.com/office/drawing/2014/main" id="{B05D206F-9A83-C75C-8E2B-0A956A7614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6B8C70-A419-9C0C-4CCA-C8D08FD18421}"/>
              </a:ext>
            </a:extLst>
          </p:cNvPr>
          <p:cNvSpPr>
            <a:spLocks noGrp="1"/>
          </p:cNvSpPr>
          <p:nvPr>
            <p:ph type="sldNum" sz="quarter" idx="12"/>
          </p:nvPr>
        </p:nvSpPr>
        <p:spPr/>
        <p:txBody>
          <a:bodyPr/>
          <a:lstStyle/>
          <a:p>
            <a:fld id="{904B0687-3BCB-45E9-97E6-01BE12479909}" type="slidenum">
              <a:rPr lang="en-IN" smtClean="0"/>
              <a:t>‹#›</a:t>
            </a:fld>
            <a:endParaRPr lang="en-IN"/>
          </a:p>
        </p:txBody>
      </p:sp>
    </p:spTree>
    <p:extLst>
      <p:ext uri="{BB962C8B-B14F-4D97-AF65-F5344CB8AC3E}">
        <p14:creationId xmlns:p14="http://schemas.microsoft.com/office/powerpoint/2010/main" val="333182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76B4-4475-2F30-F8DD-6148648D9E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19CF1B-AFE9-9D43-CA96-9BDBFF1366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14454D2-9A80-C8D7-8DD8-8E8AA2042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C59F1-3A6F-79ED-BC8E-B55B7DB437D5}"/>
              </a:ext>
            </a:extLst>
          </p:cNvPr>
          <p:cNvSpPr>
            <a:spLocks noGrp="1"/>
          </p:cNvSpPr>
          <p:nvPr>
            <p:ph type="dt" sz="half" idx="10"/>
          </p:nvPr>
        </p:nvSpPr>
        <p:spPr/>
        <p:txBody>
          <a:bodyPr/>
          <a:lstStyle/>
          <a:p>
            <a:fld id="{C17CA58D-7508-4361-ABD9-739DA0F4C91D}" type="datetime1">
              <a:rPr lang="en-IN" smtClean="0"/>
              <a:t>12-02-2024</a:t>
            </a:fld>
            <a:endParaRPr lang="en-IN"/>
          </a:p>
        </p:txBody>
      </p:sp>
      <p:sp>
        <p:nvSpPr>
          <p:cNvPr id="6" name="Footer Placeholder 5">
            <a:extLst>
              <a:ext uri="{FF2B5EF4-FFF2-40B4-BE49-F238E27FC236}">
                <a16:creationId xmlns:a16="http://schemas.microsoft.com/office/drawing/2014/main" id="{D1487A62-6F9F-18E2-44E9-9601C3BA5F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33185E-636B-C917-4608-7275A2483225}"/>
              </a:ext>
            </a:extLst>
          </p:cNvPr>
          <p:cNvSpPr>
            <a:spLocks noGrp="1"/>
          </p:cNvSpPr>
          <p:nvPr>
            <p:ph type="sldNum" sz="quarter" idx="12"/>
          </p:nvPr>
        </p:nvSpPr>
        <p:spPr/>
        <p:txBody>
          <a:bodyPr/>
          <a:lstStyle/>
          <a:p>
            <a:fld id="{904B0687-3BCB-45E9-97E6-01BE12479909}" type="slidenum">
              <a:rPr lang="en-IN" smtClean="0"/>
              <a:t>‹#›</a:t>
            </a:fld>
            <a:endParaRPr lang="en-IN"/>
          </a:p>
        </p:txBody>
      </p:sp>
    </p:spTree>
    <p:extLst>
      <p:ext uri="{BB962C8B-B14F-4D97-AF65-F5344CB8AC3E}">
        <p14:creationId xmlns:p14="http://schemas.microsoft.com/office/powerpoint/2010/main" val="544241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CF96-3D1C-931D-D97A-F2D1B2287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C7B6172-E193-1BF9-8EEB-DFFE5AB34D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B8E025-7FD5-E099-914F-2C1F13F4EB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3C14C-B35D-28BA-70A5-9A5E749D8799}"/>
              </a:ext>
            </a:extLst>
          </p:cNvPr>
          <p:cNvSpPr>
            <a:spLocks noGrp="1"/>
          </p:cNvSpPr>
          <p:nvPr>
            <p:ph type="dt" sz="half" idx="10"/>
          </p:nvPr>
        </p:nvSpPr>
        <p:spPr/>
        <p:txBody>
          <a:bodyPr/>
          <a:lstStyle/>
          <a:p>
            <a:fld id="{916714FA-1A2C-4932-B613-D143DD89E53A}" type="datetime1">
              <a:rPr lang="en-IN" smtClean="0"/>
              <a:t>12-02-2024</a:t>
            </a:fld>
            <a:endParaRPr lang="en-IN"/>
          </a:p>
        </p:txBody>
      </p:sp>
      <p:sp>
        <p:nvSpPr>
          <p:cNvPr id="6" name="Footer Placeholder 5">
            <a:extLst>
              <a:ext uri="{FF2B5EF4-FFF2-40B4-BE49-F238E27FC236}">
                <a16:creationId xmlns:a16="http://schemas.microsoft.com/office/drawing/2014/main" id="{9A8AADB7-82FA-8001-E082-5BD89CEE6F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284DF1-BDDB-6D3A-778E-CAF8548B94CA}"/>
              </a:ext>
            </a:extLst>
          </p:cNvPr>
          <p:cNvSpPr>
            <a:spLocks noGrp="1"/>
          </p:cNvSpPr>
          <p:nvPr>
            <p:ph type="sldNum" sz="quarter" idx="12"/>
          </p:nvPr>
        </p:nvSpPr>
        <p:spPr/>
        <p:txBody>
          <a:bodyPr/>
          <a:lstStyle/>
          <a:p>
            <a:fld id="{904B0687-3BCB-45E9-97E6-01BE12479909}" type="slidenum">
              <a:rPr lang="en-IN" smtClean="0"/>
              <a:t>‹#›</a:t>
            </a:fld>
            <a:endParaRPr lang="en-IN"/>
          </a:p>
        </p:txBody>
      </p:sp>
    </p:spTree>
    <p:extLst>
      <p:ext uri="{BB962C8B-B14F-4D97-AF65-F5344CB8AC3E}">
        <p14:creationId xmlns:p14="http://schemas.microsoft.com/office/powerpoint/2010/main" val="187220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CD2F-A8CF-15FE-6CE1-01DA757361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ACCB34-60E2-86B7-5C6A-8FD514FFAC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ACF6E5-D450-B689-838A-AEFA8D4555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6A02F-B969-4056-B5C9-AB24DAAAE958}" type="datetime1">
              <a:rPr lang="en-IN" smtClean="0"/>
              <a:t>12-02-2024</a:t>
            </a:fld>
            <a:endParaRPr lang="en-IN"/>
          </a:p>
        </p:txBody>
      </p:sp>
      <p:sp>
        <p:nvSpPr>
          <p:cNvPr id="5" name="Footer Placeholder 4">
            <a:extLst>
              <a:ext uri="{FF2B5EF4-FFF2-40B4-BE49-F238E27FC236}">
                <a16:creationId xmlns:a16="http://schemas.microsoft.com/office/drawing/2014/main" id="{7DCD8837-772F-9186-C427-DD01E08575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F9EF551-E88C-D261-4E1C-E25F5B48A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B0687-3BCB-45E9-97E6-01BE12479909}" type="slidenum">
              <a:rPr lang="en-IN" smtClean="0"/>
              <a:t>‹#›</a:t>
            </a:fld>
            <a:endParaRPr lang="en-IN"/>
          </a:p>
        </p:txBody>
      </p:sp>
    </p:spTree>
    <p:extLst>
      <p:ext uri="{BB962C8B-B14F-4D97-AF65-F5344CB8AC3E}">
        <p14:creationId xmlns:p14="http://schemas.microsoft.com/office/powerpoint/2010/main" val="2397425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55269-3837-C666-154C-0C8103F07E30}"/>
              </a:ext>
            </a:extLst>
          </p:cNvPr>
          <p:cNvSpPr>
            <a:spLocks noGrp="1"/>
          </p:cNvSpPr>
          <p:nvPr>
            <p:ph type="ctrTitle"/>
          </p:nvPr>
        </p:nvSpPr>
        <p:spPr/>
        <p:txBody>
          <a:bodyPr/>
          <a:lstStyle/>
          <a:p>
            <a:br>
              <a:rPr lang="en-IN" sz="1800" b="0" i="0" u="none" strike="noStrike" baseline="0" dirty="0">
                <a:solidFill>
                  <a:srgbClr val="000000"/>
                </a:solidFill>
                <a:latin typeface="Times New Roman" panose="02020603050405020304" pitchFamily="18" charset="0"/>
              </a:rPr>
            </a:br>
            <a:r>
              <a:rPr lang="en-GB" sz="1800" b="0" i="0" u="none" strike="noStrike" baseline="0" dirty="0">
                <a:solidFill>
                  <a:srgbClr val="000000"/>
                </a:solidFill>
                <a:latin typeface="Times New Roman" panose="02020603050405020304" pitchFamily="18" charset="0"/>
              </a:rPr>
              <a:t> </a:t>
            </a:r>
            <a:r>
              <a:rPr lang="en-GB" sz="3600" b="1" i="0" u="none" strike="noStrike" baseline="0" dirty="0">
                <a:solidFill>
                  <a:srgbClr val="000000"/>
                </a:solidFill>
                <a:latin typeface="Times New Roman" panose="02020603050405020304" pitchFamily="18" charset="0"/>
              </a:rPr>
              <a:t>Assessment Of Urban Heat Island  Using Remotely Sensed Imagery &amp; GIS Technology Of Ernakulam District </a:t>
            </a:r>
            <a:endParaRPr lang="en-IN" sz="3600" b="1" dirty="0"/>
          </a:p>
        </p:txBody>
      </p:sp>
      <p:sp>
        <p:nvSpPr>
          <p:cNvPr id="3" name="Subtitle 2">
            <a:extLst>
              <a:ext uri="{FF2B5EF4-FFF2-40B4-BE49-F238E27FC236}">
                <a16:creationId xmlns:a16="http://schemas.microsoft.com/office/drawing/2014/main" id="{77F7F277-B490-1D9D-D212-4A0712F02C1D}"/>
              </a:ext>
            </a:extLst>
          </p:cNvPr>
          <p:cNvSpPr>
            <a:spLocks noGrp="1"/>
          </p:cNvSpPr>
          <p:nvPr>
            <p:ph type="subTitle" idx="1"/>
          </p:nvPr>
        </p:nvSpPr>
        <p:spPr>
          <a:xfrm>
            <a:off x="6270173" y="4818128"/>
            <a:ext cx="5138056" cy="1477151"/>
          </a:xfrm>
        </p:spPr>
        <p:txBody>
          <a:bodyPr>
            <a:normAutofit fontScale="85000" lnSpcReduction="20000"/>
          </a:bodyPr>
          <a:lstStyle/>
          <a:p>
            <a:r>
              <a:rPr lang="en-IN" dirty="0">
                <a:latin typeface="Lucida Calligraphy" panose="03010101010101010101" pitchFamily="66" charset="0"/>
              </a:rPr>
              <a:t>Submitted by</a:t>
            </a:r>
          </a:p>
          <a:p>
            <a:r>
              <a:rPr lang="en-IN" sz="3100" dirty="0">
                <a:latin typeface="Lucida Calligraphy" panose="03010101010101010101" pitchFamily="66" charset="0"/>
              </a:rPr>
              <a:t>DILFA</a:t>
            </a:r>
            <a:r>
              <a:rPr lang="en-IN" dirty="0">
                <a:latin typeface="Lucida Calligraphy" panose="03010101010101010101" pitchFamily="66" charset="0"/>
              </a:rPr>
              <a:t> CP</a:t>
            </a:r>
          </a:p>
          <a:p>
            <a:r>
              <a:rPr lang="en-IN" dirty="0">
                <a:latin typeface="Lucida Calligraphy" panose="03010101010101010101" pitchFamily="66" charset="0"/>
              </a:rPr>
              <a:t>M1 GI</a:t>
            </a:r>
          </a:p>
          <a:p>
            <a:r>
              <a:rPr lang="en-IN" dirty="0">
                <a:latin typeface="Lucida Calligraphy" panose="03010101010101010101" pitchFamily="66" charset="0"/>
              </a:rPr>
              <a:t>ROLL NO:39</a:t>
            </a:r>
          </a:p>
        </p:txBody>
      </p:sp>
      <p:sp>
        <p:nvSpPr>
          <p:cNvPr id="4" name="Slide Number Placeholder 3">
            <a:extLst>
              <a:ext uri="{FF2B5EF4-FFF2-40B4-BE49-F238E27FC236}">
                <a16:creationId xmlns:a16="http://schemas.microsoft.com/office/drawing/2014/main" id="{B829F7C3-866E-1C34-4826-E694F17C0B4D}"/>
              </a:ext>
            </a:extLst>
          </p:cNvPr>
          <p:cNvSpPr>
            <a:spLocks noGrp="1"/>
          </p:cNvSpPr>
          <p:nvPr>
            <p:ph type="sldNum" sz="quarter" idx="12"/>
          </p:nvPr>
        </p:nvSpPr>
        <p:spPr/>
        <p:txBody>
          <a:bodyPr/>
          <a:lstStyle/>
          <a:p>
            <a:fld id="{904B0687-3BCB-45E9-97E6-01BE12479909}" type="slidenum">
              <a:rPr lang="en-IN" smtClean="0"/>
              <a:t>1</a:t>
            </a:fld>
            <a:endParaRPr lang="en-IN"/>
          </a:p>
        </p:txBody>
      </p:sp>
    </p:spTree>
    <p:extLst>
      <p:ext uri="{BB962C8B-B14F-4D97-AF65-F5344CB8AC3E}">
        <p14:creationId xmlns:p14="http://schemas.microsoft.com/office/powerpoint/2010/main" val="2081725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17BD-FC95-B983-1ADB-F46AE94EE894}"/>
              </a:ext>
            </a:extLst>
          </p:cNvPr>
          <p:cNvSpPr>
            <a:spLocks noGrp="1"/>
          </p:cNvSpPr>
          <p:nvPr>
            <p:ph type="title"/>
          </p:nvPr>
        </p:nvSpPr>
        <p:spPr>
          <a:xfrm>
            <a:off x="5584372" y="6422231"/>
            <a:ext cx="2764971" cy="233362"/>
          </a:xfrm>
        </p:spPr>
        <p:txBody>
          <a:bodyPr>
            <a:normAutofit fontScale="90000"/>
          </a:bodyPr>
          <a:lstStyle/>
          <a:p>
            <a:r>
              <a:rPr lang="en-IN" sz="1800" b="0" i="0" u="none" strike="noStrike" baseline="0" dirty="0">
                <a:solidFill>
                  <a:srgbClr val="000000"/>
                </a:solidFill>
                <a:latin typeface="Times New Roman" panose="02020603050405020304" pitchFamily="18" charset="0"/>
              </a:rPr>
              <a:t>Landsat 8 Band 10</a:t>
            </a:r>
            <a:br>
              <a:rPr lang="en-IN" dirty="0"/>
            </a:br>
            <a:endParaRPr lang="en-IN" dirty="0"/>
          </a:p>
        </p:txBody>
      </p:sp>
      <p:sp>
        <p:nvSpPr>
          <p:cNvPr id="4" name="Slide Number Placeholder 3">
            <a:extLst>
              <a:ext uri="{FF2B5EF4-FFF2-40B4-BE49-F238E27FC236}">
                <a16:creationId xmlns:a16="http://schemas.microsoft.com/office/drawing/2014/main" id="{9F5C3535-4C7E-3E3F-8B02-DA67B1D5019D}"/>
              </a:ext>
            </a:extLst>
          </p:cNvPr>
          <p:cNvSpPr>
            <a:spLocks noGrp="1"/>
          </p:cNvSpPr>
          <p:nvPr>
            <p:ph type="sldNum" sz="quarter" idx="12"/>
          </p:nvPr>
        </p:nvSpPr>
        <p:spPr/>
        <p:txBody>
          <a:bodyPr/>
          <a:lstStyle/>
          <a:p>
            <a:fld id="{904B0687-3BCB-45E9-97E6-01BE12479909}" type="slidenum">
              <a:rPr lang="en-IN" smtClean="0"/>
              <a:t>10</a:t>
            </a:fld>
            <a:endParaRPr lang="en-IN"/>
          </a:p>
        </p:txBody>
      </p:sp>
      <p:pic>
        <p:nvPicPr>
          <p:cNvPr id="5" name="Content Placeholder 5">
            <a:extLst>
              <a:ext uri="{FF2B5EF4-FFF2-40B4-BE49-F238E27FC236}">
                <a16:creationId xmlns:a16="http://schemas.microsoft.com/office/drawing/2014/main" id="{A1493E64-3A2B-0C7D-1A78-52B5DE5D80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379311"/>
            <a:ext cx="7735712" cy="4351338"/>
          </a:xfrm>
        </p:spPr>
      </p:pic>
      <p:sp>
        <p:nvSpPr>
          <p:cNvPr id="7" name="TextBox 6">
            <a:extLst>
              <a:ext uri="{FF2B5EF4-FFF2-40B4-BE49-F238E27FC236}">
                <a16:creationId xmlns:a16="http://schemas.microsoft.com/office/drawing/2014/main" id="{2CE9FAF7-62FB-069D-1FEC-CA7E3FDE09C5}"/>
              </a:ext>
            </a:extLst>
          </p:cNvPr>
          <p:cNvSpPr txBox="1"/>
          <p:nvPr/>
        </p:nvSpPr>
        <p:spPr>
          <a:xfrm>
            <a:off x="4474028" y="368889"/>
            <a:ext cx="3615092" cy="769441"/>
          </a:xfrm>
          <a:prstGeom prst="rect">
            <a:avLst/>
          </a:prstGeom>
          <a:noFill/>
        </p:spPr>
        <p:txBody>
          <a:bodyPr wrap="none" rtlCol="0">
            <a:spAutoFit/>
          </a:bodyPr>
          <a:lstStyle/>
          <a:p>
            <a:r>
              <a:rPr lang="en-IN" sz="4400" dirty="0">
                <a:latin typeface="Times New Roman" panose="02020603050405020304" pitchFamily="18" charset="0"/>
                <a:cs typeface="Times New Roman" panose="02020603050405020304" pitchFamily="18" charset="0"/>
              </a:rPr>
              <a:t>WORK DONE</a:t>
            </a:r>
            <a:endParaRPr lang="en-IN" sz="4400" dirty="0"/>
          </a:p>
        </p:txBody>
      </p:sp>
    </p:spTree>
    <p:extLst>
      <p:ext uri="{BB962C8B-B14F-4D97-AF65-F5344CB8AC3E}">
        <p14:creationId xmlns:p14="http://schemas.microsoft.com/office/powerpoint/2010/main" val="3660974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B2E6F-2A2A-43F5-FA54-83E298C0B1BB}"/>
              </a:ext>
            </a:extLst>
          </p:cNvPr>
          <p:cNvSpPr>
            <a:spLocks noGrp="1"/>
          </p:cNvSpPr>
          <p:nvPr>
            <p:ph type="title"/>
          </p:nvPr>
        </p:nvSpPr>
        <p:spPr>
          <a:xfrm>
            <a:off x="4942115" y="6054498"/>
            <a:ext cx="3113314" cy="603704"/>
          </a:xfrm>
        </p:spPr>
        <p:txBody>
          <a:bodyPr>
            <a:noAutofit/>
          </a:bodyPr>
          <a:lstStyle/>
          <a:p>
            <a:r>
              <a:rPr lang="en-GB" sz="1600" b="0" i="0" u="none" strike="noStrike" baseline="0" dirty="0">
                <a:solidFill>
                  <a:srgbClr val="000000"/>
                </a:solidFill>
                <a:latin typeface="Times New Roman" panose="02020603050405020304" pitchFamily="18" charset="0"/>
              </a:rPr>
              <a:t>Conversion to Top of Atmosphere (TOA) Radiance</a:t>
            </a:r>
            <a:br>
              <a:rPr lang="en-IN" sz="1600" dirty="0"/>
            </a:br>
            <a:endParaRPr lang="en-IN" sz="1600" dirty="0"/>
          </a:p>
        </p:txBody>
      </p:sp>
      <p:sp>
        <p:nvSpPr>
          <p:cNvPr id="4" name="Slide Number Placeholder 3">
            <a:extLst>
              <a:ext uri="{FF2B5EF4-FFF2-40B4-BE49-F238E27FC236}">
                <a16:creationId xmlns:a16="http://schemas.microsoft.com/office/drawing/2014/main" id="{379C96F9-7F0F-8FD7-928C-60E675F82F19}"/>
              </a:ext>
            </a:extLst>
          </p:cNvPr>
          <p:cNvSpPr>
            <a:spLocks noGrp="1"/>
          </p:cNvSpPr>
          <p:nvPr>
            <p:ph type="sldNum" sz="quarter" idx="12"/>
          </p:nvPr>
        </p:nvSpPr>
        <p:spPr/>
        <p:txBody>
          <a:bodyPr/>
          <a:lstStyle/>
          <a:p>
            <a:fld id="{904B0687-3BCB-45E9-97E6-01BE12479909}" type="slidenum">
              <a:rPr lang="en-IN" smtClean="0"/>
              <a:t>11</a:t>
            </a:fld>
            <a:endParaRPr lang="en-IN"/>
          </a:p>
        </p:txBody>
      </p:sp>
      <p:pic>
        <p:nvPicPr>
          <p:cNvPr id="5" name="Content Placeholder 7">
            <a:extLst>
              <a:ext uri="{FF2B5EF4-FFF2-40B4-BE49-F238E27FC236}">
                <a16:creationId xmlns:a16="http://schemas.microsoft.com/office/drawing/2014/main" id="{614098F2-BF1E-03B2-EDAA-57614D3F74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253331"/>
            <a:ext cx="7735712" cy="4351338"/>
          </a:xfrm>
        </p:spPr>
      </p:pic>
    </p:spTree>
    <p:extLst>
      <p:ext uri="{BB962C8B-B14F-4D97-AF65-F5344CB8AC3E}">
        <p14:creationId xmlns:p14="http://schemas.microsoft.com/office/powerpoint/2010/main" val="2812934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BF99-9006-04A3-3C99-1BC922CDDA7B}"/>
              </a:ext>
            </a:extLst>
          </p:cNvPr>
          <p:cNvSpPr>
            <a:spLocks noGrp="1"/>
          </p:cNvSpPr>
          <p:nvPr>
            <p:ph type="title"/>
          </p:nvPr>
        </p:nvSpPr>
        <p:spPr>
          <a:xfrm>
            <a:off x="3309257" y="6074682"/>
            <a:ext cx="5410200" cy="563336"/>
          </a:xfrm>
        </p:spPr>
        <p:txBody>
          <a:bodyPr>
            <a:noAutofit/>
          </a:bodyPr>
          <a:lstStyle/>
          <a:p>
            <a:r>
              <a:rPr lang="en-GB" sz="1600" i="0" u="none" strike="noStrike" baseline="0" dirty="0">
                <a:solidFill>
                  <a:srgbClr val="000000"/>
                </a:solidFill>
                <a:latin typeface="Times New Roman" panose="02020603050405020304" pitchFamily="18" charset="0"/>
              </a:rPr>
              <a:t>Conversion to Top of Atmosphere Brightness Temperature (BT)</a:t>
            </a:r>
            <a:br>
              <a:rPr lang="en-GB" sz="1600" i="0" u="none" strike="noStrike" baseline="0" dirty="0">
                <a:solidFill>
                  <a:srgbClr val="000000"/>
                </a:solidFill>
                <a:latin typeface="Times New Roman" panose="02020603050405020304" pitchFamily="18" charset="0"/>
              </a:rPr>
            </a:br>
            <a:endParaRPr lang="en-IN" sz="1600" dirty="0"/>
          </a:p>
        </p:txBody>
      </p:sp>
      <p:sp>
        <p:nvSpPr>
          <p:cNvPr id="4" name="Slide Number Placeholder 3">
            <a:extLst>
              <a:ext uri="{FF2B5EF4-FFF2-40B4-BE49-F238E27FC236}">
                <a16:creationId xmlns:a16="http://schemas.microsoft.com/office/drawing/2014/main" id="{8791C42A-DE3F-4F23-3B2F-7CAD7B112A73}"/>
              </a:ext>
            </a:extLst>
          </p:cNvPr>
          <p:cNvSpPr>
            <a:spLocks noGrp="1"/>
          </p:cNvSpPr>
          <p:nvPr>
            <p:ph type="sldNum" sz="quarter" idx="12"/>
          </p:nvPr>
        </p:nvSpPr>
        <p:spPr/>
        <p:txBody>
          <a:bodyPr/>
          <a:lstStyle/>
          <a:p>
            <a:fld id="{904B0687-3BCB-45E9-97E6-01BE12479909}" type="slidenum">
              <a:rPr lang="en-IN" smtClean="0"/>
              <a:t>12</a:t>
            </a:fld>
            <a:endParaRPr lang="en-IN"/>
          </a:p>
        </p:txBody>
      </p:sp>
      <p:pic>
        <p:nvPicPr>
          <p:cNvPr id="5" name="Content Placeholder 5">
            <a:extLst>
              <a:ext uri="{FF2B5EF4-FFF2-40B4-BE49-F238E27FC236}">
                <a16:creationId xmlns:a16="http://schemas.microsoft.com/office/drawing/2014/main" id="{E7B75B62-0903-0CF9-273B-F0CE52EDE8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6501" y="1347107"/>
            <a:ext cx="7735712" cy="4351338"/>
          </a:xfrm>
        </p:spPr>
      </p:pic>
    </p:spTree>
    <p:extLst>
      <p:ext uri="{BB962C8B-B14F-4D97-AF65-F5344CB8AC3E}">
        <p14:creationId xmlns:p14="http://schemas.microsoft.com/office/powerpoint/2010/main" val="4216620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C864-A6E5-7BFE-3BCE-1A324F834BAE}"/>
              </a:ext>
            </a:extLst>
          </p:cNvPr>
          <p:cNvSpPr>
            <a:spLocks noGrp="1"/>
          </p:cNvSpPr>
          <p:nvPr>
            <p:ph type="title"/>
          </p:nvPr>
        </p:nvSpPr>
        <p:spPr>
          <a:xfrm>
            <a:off x="5736772" y="6294438"/>
            <a:ext cx="1389944" cy="854074"/>
          </a:xfrm>
        </p:spPr>
        <p:txBody>
          <a:bodyPr>
            <a:normAutofit fontScale="90000"/>
          </a:bodyPr>
          <a:lstStyle/>
          <a:p>
            <a:r>
              <a:rPr lang="en-IN" sz="1800" dirty="0">
                <a:solidFill>
                  <a:srgbClr val="000000"/>
                </a:solidFill>
                <a:latin typeface="Times New Roman" panose="02020603050405020304" pitchFamily="18" charset="0"/>
              </a:rPr>
              <a:t>NDVI</a:t>
            </a:r>
            <a:br>
              <a:rPr lang="en-IN" dirty="0"/>
            </a:br>
            <a:endParaRPr lang="en-IN" dirty="0"/>
          </a:p>
        </p:txBody>
      </p:sp>
      <p:sp>
        <p:nvSpPr>
          <p:cNvPr id="4" name="Slide Number Placeholder 3">
            <a:extLst>
              <a:ext uri="{FF2B5EF4-FFF2-40B4-BE49-F238E27FC236}">
                <a16:creationId xmlns:a16="http://schemas.microsoft.com/office/drawing/2014/main" id="{35A48CD8-73FA-7A5B-838B-EAAE9A17ABF1}"/>
              </a:ext>
            </a:extLst>
          </p:cNvPr>
          <p:cNvSpPr>
            <a:spLocks noGrp="1"/>
          </p:cNvSpPr>
          <p:nvPr>
            <p:ph type="sldNum" sz="quarter" idx="12"/>
          </p:nvPr>
        </p:nvSpPr>
        <p:spPr/>
        <p:txBody>
          <a:bodyPr/>
          <a:lstStyle/>
          <a:p>
            <a:fld id="{904B0687-3BCB-45E9-97E6-01BE12479909}" type="slidenum">
              <a:rPr lang="en-IN" smtClean="0"/>
              <a:t>13</a:t>
            </a:fld>
            <a:endParaRPr lang="en-IN"/>
          </a:p>
        </p:txBody>
      </p:sp>
      <p:pic>
        <p:nvPicPr>
          <p:cNvPr id="5" name="Content Placeholder 7">
            <a:extLst>
              <a:ext uri="{FF2B5EF4-FFF2-40B4-BE49-F238E27FC236}">
                <a16:creationId xmlns:a16="http://schemas.microsoft.com/office/drawing/2014/main" id="{F31F3655-1D2D-245E-4F4D-29AC43C355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187366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1C8B1-CAF8-3147-6BCC-7FCA9CCFC320}"/>
              </a:ext>
            </a:extLst>
          </p:cNvPr>
          <p:cNvSpPr>
            <a:spLocks noGrp="1"/>
          </p:cNvSpPr>
          <p:nvPr>
            <p:ph type="title"/>
          </p:nvPr>
        </p:nvSpPr>
        <p:spPr>
          <a:xfrm>
            <a:off x="4669973" y="5905954"/>
            <a:ext cx="4953000" cy="1093561"/>
          </a:xfrm>
        </p:spPr>
        <p:txBody>
          <a:bodyPr>
            <a:normAutofit/>
          </a:bodyPr>
          <a:lstStyle/>
          <a:p>
            <a:r>
              <a:rPr lang="en-IN" sz="1800" dirty="0">
                <a:latin typeface="Times New Roman" panose="02020603050405020304" pitchFamily="18" charset="0"/>
                <a:cs typeface="Times New Roman" panose="02020603050405020304" pitchFamily="18" charset="0"/>
              </a:rPr>
              <a:t>PV-Proportion of Vegetation</a:t>
            </a:r>
            <a:endParaRPr lang="en-IN" sz="1800" dirty="0"/>
          </a:p>
        </p:txBody>
      </p:sp>
      <p:sp>
        <p:nvSpPr>
          <p:cNvPr id="4" name="Slide Number Placeholder 3">
            <a:extLst>
              <a:ext uri="{FF2B5EF4-FFF2-40B4-BE49-F238E27FC236}">
                <a16:creationId xmlns:a16="http://schemas.microsoft.com/office/drawing/2014/main" id="{48673F79-CAF9-190C-D987-698EB3B0D2F8}"/>
              </a:ext>
            </a:extLst>
          </p:cNvPr>
          <p:cNvSpPr>
            <a:spLocks noGrp="1"/>
          </p:cNvSpPr>
          <p:nvPr>
            <p:ph type="sldNum" sz="quarter" idx="12"/>
          </p:nvPr>
        </p:nvSpPr>
        <p:spPr/>
        <p:txBody>
          <a:bodyPr/>
          <a:lstStyle/>
          <a:p>
            <a:fld id="{904B0687-3BCB-45E9-97E6-01BE12479909}" type="slidenum">
              <a:rPr lang="en-IN" smtClean="0"/>
              <a:t>14</a:t>
            </a:fld>
            <a:endParaRPr lang="en-IN"/>
          </a:p>
        </p:txBody>
      </p:sp>
      <p:pic>
        <p:nvPicPr>
          <p:cNvPr id="5" name="Content Placeholder 5">
            <a:extLst>
              <a:ext uri="{FF2B5EF4-FFF2-40B4-BE49-F238E27FC236}">
                <a16:creationId xmlns:a16="http://schemas.microsoft.com/office/drawing/2014/main" id="{0CA484EB-EA6A-FA3C-3035-32E17E76E0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455511"/>
            <a:ext cx="7735712" cy="4351338"/>
          </a:xfrm>
        </p:spPr>
      </p:pic>
    </p:spTree>
    <p:extLst>
      <p:ext uri="{BB962C8B-B14F-4D97-AF65-F5344CB8AC3E}">
        <p14:creationId xmlns:p14="http://schemas.microsoft.com/office/powerpoint/2010/main" val="1804508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80E2-DEF9-3569-880A-944883E616FE}"/>
              </a:ext>
            </a:extLst>
          </p:cNvPr>
          <p:cNvSpPr>
            <a:spLocks noGrp="1"/>
          </p:cNvSpPr>
          <p:nvPr>
            <p:ph type="title"/>
          </p:nvPr>
        </p:nvSpPr>
        <p:spPr>
          <a:xfrm>
            <a:off x="4942114" y="5940198"/>
            <a:ext cx="3429000" cy="917802"/>
          </a:xfrm>
        </p:spPr>
        <p:txBody>
          <a:bodyPr>
            <a:normAutofit/>
          </a:bodyPr>
          <a:lstStyle/>
          <a:p>
            <a:r>
              <a:rPr lang="en-IN" sz="1800" dirty="0">
                <a:latin typeface="Times New Roman" panose="02020603050405020304" pitchFamily="18" charset="0"/>
                <a:cs typeface="Times New Roman" panose="02020603050405020304" pitchFamily="18" charset="0"/>
              </a:rPr>
              <a:t>Land Surface Emissivity</a:t>
            </a:r>
            <a:br>
              <a:rPr lang="en-IN" sz="900" dirty="0"/>
            </a:br>
            <a:endParaRPr lang="en-IN" sz="1800" dirty="0"/>
          </a:p>
        </p:txBody>
      </p:sp>
      <p:sp>
        <p:nvSpPr>
          <p:cNvPr id="4" name="Slide Number Placeholder 3">
            <a:extLst>
              <a:ext uri="{FF2B5EF4-FFF2-40B4-BE49-F238E27FC236}">
                <a16:creationId xmlns:a16="http://schemas.microsoft.com/office/drawing/2014/main" id="{68335163-0789-110F-4AA7-2B7CD133529B}"/>
              </a:ext>
            </a:extLst>
          </p:cNvPr>
          <p:cNvSpPr>
            <a:spLocks noGrp="1"/>
          </p:cNvSpPr>
          <p:nvPr>
            <p:ph type="sldNum" sz="quarter" idx="12"/>
          </p:nvPr>
        </p:nvSpPr>
        <p:spPr/>
        <p:txBody>
          <a:bodyPr/>
          <a:lstStyle/>
          <a:p>
            <a:fld id="{904B0687-3BCB-45E9-97E6-01BE12479909}" type="slidenum">
              <a:rPr lang="en-IN" smtClean="0"/>
              <a:t>15</a:t>
            </a:fld>
            <a:endParaRPr lang="en-IN"/>
          </a:p>
        </p:txBody>
      </p:sp>
      <p:pic>
        <p:nvPicPr>
          <p:cNvPr id="5" name="Content Placeholder 7">
            <a:extLst>
              <a:ext uri="{FF2B5EF4-FFF2-40B4-BE49-F238E27FC236}">
                <a16:creationId xmlns:a16="http://schemas.microsoft.com/office/drawing/2014/main" id="{566D750F-0C6B-0A18-E575-78180DAB7A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253331"/>
            <a:ext cx="7735712" cy="4351338"/>
          </a:xfrm>
        </p:spPr>
      </p:pic>
    </p:spTree>
    <p:extLst>
      <p:ext uri="{BB962C8B-B14F-4D97-AF65-F5344CB8AC3E}">
        <p14:creationId xmlns:p14="http://schemas.microsoft.com/office/powerpoint/2010/main" val="1739451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E54D9-8CBD-F1DB-05E4-27107226907D}"/>
              </a:ext>
            </a:extLst>
          </p:cNvPr>
          <p:cNvSpPr>
            <a:spLocks noGrp="1"/>
          </p:cNvSpPr>
          <p:nvPr>
            <p:ph type="title"/>
          </p:nvPr>
        </p:nvSpPr>
        <p:spPr>
          <a:xfrm>
            <a:off x="5333999" y="5965371"/>
            <a:ext cx="1959429" cy="756104"/>
          </a:xfrm>
        </p:spPr>
        <p:txBody>
          <a:bodyPr>
            <a:normAutofit/>
          </a:bodyPr>
          <a:lstStyle/>
          <a:p>
            <a:r>
              <a:rPr lang="en-IN" sz="2000" dirty="0">
                <a:latin typeface="Times New Roman" panose="02020603050405020304" pitchFamily="18" charset="0"/>
                <a:cs typeface="Times New Roman" panose="02020603050405020304" pitchFamily="18" charset="0"/>
              </a:rPr>
              <a:t>LST</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0A1C48F-6C01-2576-7861-2F1A44FA4B1D}"/>
              </a:ext>
            </a:extLst>
          </p:cNvPr>
          <p:cNvSpPr>
            <a:spLocks noGrp="1"/>
          </p:cNvSpPr>
          <p:nvPr>
            <p:ph type="sldNum" sz="quarter" idx="12"/>
          </p:nvPr>
        </p:nvSpPr>
        <p:spPr/>
        <p:txBody>
          <a:bodyPr/>
          <a:lstStyle/>
          <a:p>
            <a:fld id="{904B0687-3BCB-45E9-97E6-01BE12479909}" type="slidenum">
              <a:rPr lang="en-IN" smtClean="0"/>
              <a:t>16</a:t>
            </a:fld>
            <a:endParaRPr lang="en-IN"/>
          </a:p>
        </p:txBody>
      </p:sp>
      <p:pic>
        <p:nvPicPr>
          <p:cNvPr id="5" name="Content Placeholder 5">
            <a:extLst>
              <a:ext uri="{FF2B5EF4-FFF2-40B4-BE49-F238E27FC236}">
                <a16:creationId xmlns:a16="http://schemas.microsoft.com/office/drawing/2014/main" id="{FD237DBB-E5D8-D0DC-103E-29068E0006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253331"/>
            <a:ext cx="7735712" cy="4351338"/>
          </a:xfrm>
        </p:spPr>
      </p:pic>
    </p:spTree>
    <p:extLst>
      <p:ext uri="{BB962C8B-B14F-4D97-AF65-F5344CB8AC3E}">
        <p14:creationId xmlns:p14="http://schemas.microsoft.com/office/powerpoint/2010/main" val="2758235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7DC25-50B2-3AE9-746E-97694B977108}"/>
              </a:ext>
            </a:extLst>
          </p:cNvPr>
          <p:cNvSpPr>
            <a:spLocks noGrp="1"/>
          </p:cNvSpPr>
          <p:nvPr>
            <p:ph type="title"/>
          </p:nvPr>
        </p:nvSpPr>
        <p:spPr/>
        <p:txBody>
          <a:bodyPr/>
          <a:lstStyle/>
          <a:p>
            <a:r>
              <a:rPr lang="en-IN" dirty="0"/>
              <a:t>  </a:t>
            </a:r>
          </a:p>
        </p:txBody>
      </p:sp>
      <p:sp>
        <p:nvSpPr>
          <p:cNvPr id="4" name="Slide Number Placeholder 3">
            <a:extLst>
              <a:ext uri="{FF2B5EF4-FFF2-40B4-BE49-F238E27FC236}">
                <a16:creationId xmlns:a16="http://schemas.microsoft.com/office/drawing/2014/main" id="{686DDEF7-9938-9E62-E816-8712B431C621}"/>
              </a:ext>
            </a:extLst>
          </p:cNvPr>
          <p:cNvSpPr>
            <a:spLocks noGrp="1"/>
          </p:cNvSpPr>
          <p:nvPr>
            <p:ph type="sldNum" sz="quarter" idx="12"/>
          </p:nvPr>
        </p:nvSpPr>
        <p:spPr/>
        <p:txBody>
          <a:bodyPr/>
          <a:lstStyle/>
          <a:p>
            <a:fld id="{904B0687-3BCB-45E9-97E6-01BE12479909}" type="slidenum">
              <a:rPr lang="en-IN" smtClean="0"/>
              <a:t>17</a:t>
            </a:fld>
            <a:endParaRPr lang="en-IN"/>
          </a:p>
        </p:txBody>
      </p:sp>
      <p:pic>
        <p:nvPicPr>
          <p:cNvPr id="5" name="Content Placeholder 7">
            <a:extLst>
              <a:ext uri="{FF2B5EF4-FFF2-40B4-BE49-F238E27FC236}">
                <a16:creationId xmlns:a16="http://schemas.microsoft.com/office/drawing/2014/main" id="{016FC4C1-0737-E4C7-8C83-3A0D5855CF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469571"/>
            <a:ext cx="7735712" cy="4707392"/>
          </a:xfrm>
        </p:spPr>
      </p:pic>
    </p:spTree>
    <p:extLst>
      <p:ext uri="{BB962C8B-B14F-4D97-AF65-F5344CB8AC3E}">
        <p14:creationId xmlns:p14="http://schemas.microsoft.com/office/powerpoint/2010/main" val="3770326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436D-DEDB-2A94-E52C-A6CE90AEA4A5}"/>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1A16996E-7547-5615-3C71-7A433D142C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1485" y="365125"/>
            <a:ext cx="10221686" cy="5811838"/>
          </a:xfrm>
        </p:spPr>
      </p:pic>
      <p:sp>
        <p:nvSpPr>
          <p:cNvPr id="6" name="Slide Number Placeholder 5">
            <a:extLst>
              <a:ext uri="{FF2B5EF4-FFF2-40B4-BE49-F238E27FC236}">
                <a16:creationId xmlns:a16="http://schemas.microsoft.com/office/drawing/2014/main" id="{D3301BE2-735A-866E-6FF5-A678D00151DD}"/>
              </a:ext>
            </a:extLst>
          </p:cNvPr>
          <p:cNvSpPr>
            <a:spLocks noGrp="1"/>
          </p:cNvSpPr>
          <p:nvPr>
            <p:ph type="sldNum" sz="quarter" idx="12"/>
          </p:nvPr>
        </p:nvSpPr>
        <p:spPr/>
        <p:txBody>
          <a:bodyPr/>
          <a:lstStyle/>
          <a:p>
            <a:fld id="{904B0687-3BCB-45E9-97E6-01BE12479909}" type="slidenum">
              <a:rPr lang="en-IN" smtClean="0"/>
              <a:t>18</a:t>
            </a:fld>
            <a:endParaRPr lang="en-IN" dirty="0"/>
          </a:p>
        </p:txBody>
      </p:sp>
      <p:sp>
        <p:nvSpPr>
          <p:cNvPr id="3" name="TextBox 2">
            <a:extLst>
              <a:ext uri="{FF2B5EF4-FFF2-40B4-BE49-F238E27FC236}">
                <a16:creationId xmlns:a16="http://schemas.microsoft.com/office/drawing/2014/main" id="{3D0E70A8-6D96-46E1-403E-CCEEE85B1A34}"/>
              </a:ext>
            </a:extLst>
          </p:cNvPr>
          <p:cNvSpPr txBox="1"/>
          <p:nvPr/>
        </p:nvSpPr>
        <p:spPr>
          <a:xfrm>
            <a:off x="5000265" y="6308209"/>
            <a:ext cx="2743200" cy="369332"/>
          </a:xfrm>
          <a:prstGeom prst="rect">
            <a:avLst/>
          </a:prstGeom>
          <a:noFill/>
        </p:spPr>
        <p:txBody>
          <a:bodyPr wrap="square" rtlCol="0">
            <a:spAutoFit/>
          </a:bodyPr>
          <a:lstStyle/>
          <a:p>
            <a:r>
              <a:rPr lang="en-IN" dirty="0"/>
              <a:t>UHI</a:t>
            </a:r>
          </a:p>
        </p:txBody>
      </p:sp>
    </p:spTree>
    <p:extLst>
      <p:ext uri="{BB962C8B-B14F-4D97-AF65-F5344CB8AC3E}">
        <p14:creationId xmlns:p14="http://schemas.microsoft.com/office/powerpoint/2010/main" val="1654373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58B4-DBC2-62C1-4AD6-9778E332E387}"/>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RESULT</a:t>
            </a:r>
            <a:endParaRPr lang="en-IN" dirty="0"/>
          </a:p>
        </p:txBody>
      </p:sp>
      <p:pic>
        <p:nvPicPr>
          <p:cNvPr id="5" name="Content Placeholder 4">
            <a:extLst>
              <a:ext uri="{FF2B5EF4-FFF2-40B4-BE49-F238E27FC236}">
                <a16:creationId xmlns:a16="http://schemas.microsoft.com/office/drawing/2014/main" id="{C0BBA49C-BE03-C207-619C-A8E00E6B8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78429"/>
            <a:ext cx="9710057" cy="4914446"/>
          </a:xfrm>
        </p:spPr>
      </p:pic>
      <p:sp>
        <p:nvSpPr>
          <p:cNvPr id="6" name="Slide Number Placeholder 5">
            <a:extLst>
              <a:ext uri="{FF2B5EF4-FFF2-40B4-BE49-F238E27FC236}">
                <a16:creationId xmlns:a16="http://schemas.microsoft.com/office/drawing/2014/main" id="{138D1176-9B26-ABB9-CBAF-DCFDFCC1B858}"/>
              </a:ext>
            </a:extLst>
          </p:cNvPr>
          <p:cNvSpPr>
            <a:spLocks noGrp="1"/>
          </p:cNvSpPr>
          <p:nvPr>
            <p:ph type="sldNum" sz="quarter" idx="12"/>
          </p:nvPr>
        </p:nvSpPr>
        <p:spPr/>
        <p:txBody>
          <a:bodyPr/>
          <a:lstStyle/>
          <a:p>
            <a:fld id="{904B0687-3BCB-45E9-97E6-01BE12479909}" type="slidenum">
              <a:rPr lang="en-IN" smtClean="0"/>
              <a:t>19</a:t>
            </a:fld>
            <a:endParaRPr lang="en-IN"/>
          </a:p>
        </p:txBody>
      </p:sp>
    </p:spTree>
    <p:extLst>
      <p:ext uri="{BB962C8B-B14F-4D97-AF65-F5344CB8AC3E}">
        <p14:creationId xmlns:p14="http://schemas.microsoft.com/office/powerpoint/2010/main" val="183674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305A-F3D1-0195-1551-A057047CED4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INTRODUCTION</a:t>
            </a:r>
            <a:endParaRPr lang="en-IN" dirty="0"/>
          </a:p>
        </p:txBody>
      </p:sp>
      <p:sp>
        <p:nvSpPr>
          <p:cNvPr id="3" name="Content Placeholder 2">
            <a:extLst>
              <a:ext uri="{FF2B5EF4-FFF2-40B4-BE49-F238E27FC236}">
                <a16:creationId xmlns:a16="http://schemas.microsoft.com/office/drawing/2014/main" id="{0065E1FE-E9F6-6251-A8AD-EFD04DC4721D}"/>
              </a:ext>
            </a:extLst>
          </p:cNvPr>
          <p:cNvSpPr>
            <a:spLocks noGrp="1"/>
          </p:cNvSpPr>
          <p:nvPr>
            <p:ph idx="1"/>
          </p:nvPr>
        </p:nvSpPr>
        <p:spPr/>
        <p:txBody>
          <a:bodyPr/>
          <a:lstStyle/>
          <a:p>
            <a:pPr marL="0" indent="0">
              <a:buNone/>
            </a:pPr>
            <a:r>
              <a:rPr lang="en-GB" dirty="0">
                <a:latin typeface="Times New Roman" panose="02020603050405020304" pitchFamily="18" charset="0"/>
                <a:cs typeface="Times New Roman" panose="02020603050405020304" pitchFamily="18" charset="0"/>
              </a:rPr>
              <a:t>Metropolitan area that is significantly warmer than its surrounding rural areas due to human activities and the built environment. The main contributors to the urban heat island effect include Human activities, Impervious surfaces, Lack of vegetation, Building materials etc. </a:t>
            </a:r>
          </a:p>
          <a:p>
            <a:pPr marL="0" indent="0">
              <a:buNone/>
            </a:pPr>
            <a:r>
              <a:rPr lang="en-GB" dirty="0">
                <a:latin typeface="Times New Roman" panose="02020603050405020304" pitchFamily="18" charset="0"/>
                <a:cs typeface="Times New Roman" panose="02020603050405020304" pitchFamily="18" charset="0"/>
              </a:rPr>
              <a:t>     Ernakulam as witnessed substantial urban development in recent years, accompanied by changes in land use and the built environment. This study seeks to undertake a comprehensive assessment of the Urban Heat Island effect in Ernakulam District by leveraging advanced technologies such as Remotely Sensed Imagery and Geographic Information System (GIS).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8B0DFF2-A91E-E95C-3D5D-0D4196C5557E}"/>
              </a:ext>
            </a:extLst>
          </p:cNvPr>
          <p:cNvSpPr>
            <a:spLocks noGrp="1"/>
          </p:cNvSpPr>
          <p:nvPr>
            <p:ph type="sldNum" sz="quarter" idx="12"/>
          </p:nvPr>
        </p:nvSpPr>
        <p:spPr/>
        <p:txBody>
          <a:bodyPr/>
          <a:lstStyle/>
          <a:p>
            <a:fld id="{904B0687-3BCB-45E9-97E6-01BE12479909}" type="slidenum">
              <a:rPr lang="en-IN" smtClean="0"/>
              <a:t>2</a:t>
            </a:fld>
            <a:endParaRPr lang="en-IN"/>
          </a:p>
        </p:txBody>
      </p:sp>
    </p:spTree>
    <p:extLst>
      <p:ext uri="{BB962C8B-B14F-4D97-AF65-F5344CB8AC3E}">
        <p14:creationId xmlns:p14="http://schemas.microsoft.com/office/powerpoint/2010/main" val="242872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22EE-98CC-9AA8-5B16-D5599801757D}"/>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CONCLUSION</a:t>
            </a:r>
            <a:endParaRPr lang="en-IN" dirty="0"/>
          </a:p>
        </p:txBody>
      </p:sp>
      <p:sp>
        <p:nvSpPr>
          <p:cNvPr id="3" name="Content Placeholder 2">
            <a:extLst>
              <a:ext uri="{FF2B5EF4-FFF2-40B4-BE49-F238E27FC236}">
                <a16:creationId xmlns:a16="http://schemas.microsoft.com/office/drawing/2014/main" id="{47C072D8-D77B-3EF7-6441-CF073AEE43AA}"/>
              </a:ext>
            </a:extLst>
          </p:cNvPr>
          <p:cNvSpPr>
            <a:spLocks noGrp="1"/>
          </p:cNvSpPr>
          <p:nvPr>
            <p:ph idx="1"/>
          </p:nvPr>
        </p:nvSpPr>
        <p:spPr/>
        <p:txBody>
          <a:bodyPr/>
          <a:lstStyle/>
          <a:p>
            <a:r>
              <a:rPr lang="en-GB" sz="2800" b="0" i="0" u="none" strike="noStrike" baseline="0" dirty="0">
                <a:solidFill>
                  <a:srgbClr val="000000"/>
                </a:solidFill>
                <a:latin typeface="Times New Roman" panose="02020603050405020304" pitchFamily="18" charset="0"/>
              </a:rPr>
              <a:t>The Assessment of urban heat island (UHI) in Ernakulam district, employing remotely sensed imagery and GIS technology, unveils distinctive spatial patterns of temperature variations. This study shows the  spatial temperature distribution across the different land use types. The mean temperature of Ernakulam in 31/08/2023 is 21degree.</a:t>
            </a:r>
            <a:endParaRPr lang="en-IN" dirty="0"/>
          </a:p>
        </p:txBody>
      </p:sp>
      <p:sp>
        <p:nvSpPr>
          <p:cNvPr id="4" name="Slide Number Placeholder 3">
            <a:extLst>
              <a:ext uri="{FF2B5EF4-FFF2-40B4-BE49-F238E27FC236}">
                <a16:creationId xmlns:a16="http://schemas.microsoft.com/office/drawing/2014/main" id="{2A0BFA94-5EAD-614E-9471-2AC9C2FC5BA8}"/>
              </a:ext>
            </a:extLst>
          </p:cNvPr>
          <p:cNvSpPr>
            <a:spLocks noGrp="1"/>
          </p:cNvSpPr>
          <p:nvPr>
            <p:ph type="sldNum" sz="quarter" idx="12"/>
          </p:nvPr>
        </p:nvSpPr>
        <p:spPr/>
        <p:txBody>
          <a:bodyPr/>
          <a:lstStyle/>
          <a:p>
            <a:fld id="{904B0687-3BCB-45E9-97E6-01BE12479909}" type="slidenum">
              <a:rPr lang="en-IN" smtClean="0"/>
              <a:t>20</a:t>
            </a:fld>
            <a:endParaRPr lang="en-IN"/>
          </a:p>
        </p:txBody>
      </p:sp>
    </p:spTree>
    <p:extLst>
      <p:ext uri="{BB962C8B-B14F-4D97-AF65-F5344CB8AC3E}">
        <p14:creationId xmlns:p14="http://schemas.microsoft.com/office/powerpoint/2010/main" val="2115596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5C19-A31E-1057-D9AC-C8F23AD5C508}"/>
              </a:ext>
            </a:extLst>
          </p:cNvPr>
          <p:cNvSpPr>
            <a:spLocks noGrp="1"/>
          </p:cNvSpPr>
          <p:nvPr>
            <p:ph type="title"/>
          </p:nvPr>
        </p:nvSpPr>
        <p:spPr>
          <a:xfrm>
            <a:off x="838200" y="103868"/>
            <a:ext cx="10515600" cy="1325563"/>
          </a:xfrm>
        </p:spPr>
        <p:txBody>
          <a:bodyPr/>
          <a:lstStyle/>
          <a:p>
            <a:pPr algn="ctr"/>
            <a:r>
              <a:rPr lang="en-IN" dirty="0">
                <a:latin typeface="Times New Roman" panose="02020603050405020304" pitchFamily="18" charset="0"/>
                <a:cs typeface="Times New Roman" panose="02020603050405020304" pitchFamily="18" charset="0"/>
              </a:rPr>
              <a:t>REFERENCE</a:t>
            </a:r>
            <a:endParaRPr lang="en-IN" dirty="0"/>
          </a:p>
        </p:txBody>
      </p:sp>
      <p:sp>
        <p:nvSpPr>
          <p:cNvPr id="3" name="Content Placeholder 2">
            <a:extLst>
              <a:ext uri="{FF2B5EF4-FFF2-40B4-BE49-F238E27FC236}">
                <a16:creationId xmlns:a16="http://schemas.microsoft.com/office/drawing/2014/main" id="{FC8E50AD-D7E0-FF64-ACDF-F760100D018A}"/>
              </a:ext>
            </a:extLst>
          </p:cNvPr>
          <p:cNvSpPr>
            <a:spLocks noGrp="1"/>
          </p:cNvSpPr>
          <p:nvPr>
            <p:ph idx="1"/>
          </p:nvPr>
        </p:nvSpPr>
        <p:spPr>
          <a:xfrm>
            <a:off x="838200" y="1077686"/>
            <a:ext cx="10515600" cy="5780314"/>
          </a:xfrm>
        </p:spPr>
        <p:txBody>
          <a:bodyPr>
            <a:noAutofit/>
          </a:bodyPr>
          <a:lstStyle/>
          <a:p>
            <a:pPr algn="l"/>
            <a:endParaRPr lang="en-IN" sz="2400" b="0" i="0" u="none" strike="noStrike" baseline="0" dirty="0">
              <a:solidFill>
                <a:srgbClr val="000000"/>
              </a:solidFill>
              <a:latin typeface="Times New Roman" panose="02020603050405020304" pitchFamily="18" charset="0"/>
            </a:endParaRPr>
          </a:p>
          <a:p>
            <a:pPr marL="342900" indent="-342900">
              <a:buFont typeface="+mj-lt"/>
              <a:buAutoNum type="arabicPeriod"/>
            </a:pPr>
            <a:r>
              <a:rPr lang="en-IN" sz="2400" b="0" i="0" u="none" strike="noStrike" baseline="0" dirty="0" err="1">
                <a:solidFill>
                  <a:srgbClr val="000000"/>
                </a:solidFill>
                <a:latin typeface="Times New Roman" panose="02020603050405020304" pitchFamily="18" charset="0"/>
              </a:rPr>
              <a:t>Senevirathne</a:t>
            </a:r>
            <a:r>
              <a:rPr lang="en-IN" sz="2400" b="0" i="0" u="none" strike="noStrike" baseline="0" dirty="0">
                <a:solidFill>
                  <a:srgbClr val="000000"/>
                </a:solidFill>
                <a:latin typeface="Times New Roman" panose="02020603050405020304" pitchFamily="18" charset="0"/>
              </a:rPr>
              <a:t>, D.M., </a:t>
            </a:r>
            <a:r>
              <a:rPr lang="en-IN" sz="2400" b="0" i="0" u="none" strike="noStrike" baseline="0" dirty="0" err="1">
                <a:solidFill>
                  <a:srgbClr val="000000"/>
                </a:solidFill>
                <a:latin typeface="Times New Roman" panose="02020603050405020304" pitchFamily="18" charset="0"/>
              </a:rPr>
              <a:t>Jayasooriya</a:t>
            </a:r>
            <a:r>
              <a:rPr lang="en-IN" sz="2400" b="0" i="0" u="none" strike="noStrike" baseline="0" dirty="0">
                <a:solidFill>
                  <a:srgbClr val="000000"/>
                </a:solidFill>
                <a:latin typeface="Times New Roman" panose="02020603050405020304" pitchFamily="18" charset="0"/>
              </a:rPr>
              <a:t>, V.M., Dassanayake, S.M. and </a:t>
            </a:r>
            <a:r>
              <a:rPr lang="en-IN" sz="2400" b="0" i="0" u="none" strike="noStrike" baseline="0" dirty="0" err="1">
                <a:solidFill>
                  <a:srgbClr val="000000"/>
                </a:solidFill>
                <a:latin typeface="Times New Roman" panose="02020603050405020304" pitchFamily="18" charset="0"/>
              </a:rPr>
              <a:t>Muthukumaran</a:t>
            </a:r>
            <a:r>
              <a:rPr lang="en-IN" sz="2400" b="0" i="0" u="none" strike="noStrike" baseline="0" dirty="0">
                <a:solidFill>
                  <a:srgbClr val="000000"/>
                </a:solidFill>
                <a:latin typeface="Times New Roman" panose="02020603050405020304" pitchFamily="18" charset="0"/>
              </a:rPr>
              <a:t>, S. (2021). Effects of pavement texture and colour on Urban Heat Islands: An experimental study in tropical climate. </a:t>
            </a:r>
            <a:r>
              <a:rPr lang="en-IN" sz="2400" b="0" i="1" u="none" strike="noStrike" baseline="0" dirty="0">
                <a:solidFill>
                  <a:srgbClr val="000000"/>
                </a:solidFill>
                <a:latin typeface="Times New Roman" panose="02020603050405020304" pitchFamily="18" charset="0"/>
              </a:rPr>
              <a:t>Urban Climate</a:t>
            </a:r>
            <a:r>
              <a:rPr lang="en-IN" sz="2400" b="0" i="0" u="none" strike="noStrike" baseline="0" dirty="0">
                <a:solidFill>
                  <a:srgbClr val="000000"/>
                </a:solidFill>
                <a:latin typeface="Times New Roman" panose="02020603050405020304" pitchFamily="18" charset="0"/>
              </a:rPr>
              <a:t>, 40, p.101024. </a:t>
            </a:r>
          </a:p>
          <a:p>
            <a:pPr marL="342900" indent="-342900">
              <a:buFont typeface="+mj-lt"/>
              <a:buAutoNum type="arabicPeriod"/>
            </a:pPr>
            <a:r>
              <a:rPr lang="en-GB" sz="2400" b="0" i="0" u="none" strike="noStrike" baseline="0" dirty="0" err="1">
                <a:solidFill>
                  <a:srgbClr val="000000"/>
                </a:solidFill>
                <a:latin typeface="Times New Roman" panose="02020603050405020304" pitchFamily="18" charset="0"/>
              </a:rPr>
              <a:t>Amirtham</a:t>
            </a:r>
            <a:r>
              <a:rPr lang="en-GB" sz="2400" b="0" i="0" u="none" strike="noStrike" baseline="0" dirty="0">
                <a:solidFill>
                  <a:srgbClr val="000000"/>
                </a:solidFill>
                <a:latin typeface="Times New Roman" panose="02020603050405020304" pitchFamily="18" charset="0"/>
              </a:rPr>
              <a:t>, L.R., Devadas, M.D. and Perumal, M. (2009). Mapping of Micro-Urban Heat Islands and Land Cover Changes: A Case in Chennai City, India. </a:t>
            </a:r>
            <a:r>
              <a:rPr lang="en-GB" sz="2400" b="0" i="1" u="none" strike="noStrike" baseline="0" dirty="0">
                <a:solidFill>
                  <a:srgbClr val="000000"/>
                </a:solidFill>
                <a:latin typeface="Times New Roman" panose="02020603050405020304" pitchFamily="18" charset="0"/>
              </a:rPr>
              <a:t>The International Journal of Climate Change: Impacts and Responses</a:t>
            </a:r>
            <a:r>
              <a:rPr lang="en-GB" sz="2400" b="0" i="0" u="none" strike="noStrike" baseline="0" dirty="0">
                <a:solidFill>
                  <a:srgbClr val="000000"/>
                </a:solidFill>
                <a:latin typeface="Times New Roman" panose="02020603050405020304" pitchFamily="18" charset="0"/>
              </a:rPr>
              <a:t>, 1(2), pp.71–84. </a:t>
            </a:r>
          </a:p>
          <a:p>
            <a:pPr marL="342900" indent="-342900">
              <a:buFont typeface="+mj-lt"/>
              <a:buAutoNum type="arabicPeriod"/>
            </a:pPr>
            <a:r>
              <a:rPr lang="en-GB" sz="2400" b="0" i="0" u="none" strike="noStrike" baseline="0" dirty="0">
                <a:solidFill>
                  <a:srgbClr val="000000"/>
                </a:solidFill>
                <a:latin typeface="Times New Roman" panose="02020603050405020304" pitchFamily="18" charset="0"/>
              </a:rPr>
              <a:t>Yang, L., Qian, F., Song, D.-X. and Zheng, K.-J. (2016). Research on Urban Heat-Island Effect. </a:t>
            </a:r>
            <a:r>
              <a:rPr lang="en-GB" sz="2400" b="0" i="1" u="none" strike="noStrike" baseline="0" dirty="0">
                <a:solidFill>
                  <a:srgbClr val="000000"/>
                </a:solidFill>
                <a:latin typeface="Times New Roman" panose="02020603050405020304" pitchFamily="18" charset="0"/>
              </a:rPr>
              <a:t>Procedia Engineering</a:t>
            </a:r>
            <a:r>
              <a:rPr lang="en-GB" sz="2400" b="0" i="0" u="none" strike="noStrike" baseline="0" dirty="0">
                <a:solidFill>
                  <a:srgbClr val="000000"/>
                </a:solidFill>
                <a:latin typeface="Times New Roman" panose="02020603050405020304" pitchFamily="18" charset="0"/>
              </a:rPr>
              <a:t>, [online] 169(169), pp.11–18. </a:t>
            </a:r>
          </a:p>
          <a:p>
            <a:pPr marL="342900" indent="-342900">
              <a:buFont typeface="+mj-lt"/>
              <a:buAutoNum type="arabicPeriod"/>
            </a:pPr>
            <a:r>
              <a:rPr lang="en-GB" sz="2400" b="0" i="0" u="none" strike="noStrike" baseline="0" dirty="0">
                <a:solidFill>
                  <a:srgbClr val="000000"/>
                </a:solidFill>
                <a:latin typeface="Times New Roman" panose="02020603050405020304" pitchFamily="18" charset="0"/>
              </a:rPr>
              <a:t>Almeida, C.R. de, Teodoro, A.C. and Gonçalves, A. (2021). Study of the Urban Heat Island (UHI) Using Remote Sensing Data/Techniques: A Systematic Review. </a:t>
            </a:r>
            <a:r>
              <a:rPr lang="en-GB" sz="2400" b="0" i="1" u="none" strike="noStrike" baseline="0" dirty="0">
                <a:solidFill>
                  <a:srgbClr val="000000"/>
                </a:solidFill>
                <a:latin typeface="Times New Roman" panose="02020603050405020304" pitchFamily="18" charset="0"/>
              </a:rPr>
              <a:t>Environments</a:t>
            </a:r>
            <a:r>
              <a:rPr lang="en-GB" sz="2400" b="0" i="0" u="none" strike="noStrike" baseline="0" dirty="0">
                <a:solidFill>
                  <a:srgbClr val="000000"/>
                </a:solidFill>
                <a:latin typeface="Times New Roman" panose="02020603050405020304" pitchFamily="18" charset="0"/>
              </a:rPr>
              <a:t>, 8(10), p.105. </a:t>
            </a:r>
          </a:p>
          <a:p>
            <a:pPr marL="342900" indent="-342900">
              <a:buFont typeface="+mj-lt"/>
              <a:buAutoNum type="arabicPeriod"/>
            </a:pPr>
            <a:r>
              <a:rPr lang="en-GB" sz="2400" b="0" i="0" u="none" strike="noStrike" baseline="0" dirty="0" err="1">
                <a:solidFill>
                  <a:srgbClr val="000000"/>
                </a:solidFill>
                <a:latin typeface="Times New Roman" panose="02020603050405020304" pitchFamily="18" charset="0"/>
              </a:rPr>
              <a:t>Lokoshchenko</a:t>
            </a:r>
            <a:r>
              <a:rPr lang="en-GB" sz="2400" b="0" i="0" u="none" strike="noStrike" baseline="0" dirty="0">
                <a:solidFill>
                  <a:srgbClr val="000000"/>
                </a:solidFill>
                <a:latin typeface="Times New Roman" panose="02020603050405020304" pitchFamily="18" charset="0"/>
              </a:rPr>
              <a:t>, M.A. (2014). Urban ‘heat island’ in Moscow. </a:t>
            </a:r>
            <a:r>
              <a:rPr lang="en-GB" sz="2400" b="0" i="1" u="none" strike="noStrike" baseline="0" dirty="0">
                <a:solidFill>
                  <a:srgbClr val="000000"/>
                </a:solidFill>
                <a:latin typeface="Times New Roman" panose="02020603050405020304" pitchFamily="18" charset="0"/>
              </a:rPr>
              <a:t>Urban Climate</a:t>
            </a:r>
            <a:r>
              <a:rPr lang="en-GB" sz="2400" b="0" i="0" u="none" strike="noStrike" baseline="0" dirty="0">
                <a:solidFill>
                  <a:srgbClr val="000000"/>
                </a:solidFill>
                <a:latin typeface="Times New Roman" panose="02020603050405020304" pitchFamily="18" charset="0"/>
              </a:rPr>
              <a:t>, 10, pp.550–562.. </a:t>
            </a:r>
          </a:p>
          <a:p>
            <a:pPr marL="342900" indent="-342900">
              <a:buFont typeface="+mj-lt"/>
              <a:buAutoNum type="arabicPeriod"/>
            </a:pPr>
            <a:r>
              <a:rPr lang="en-GB" sz="2400" b="0" i="0" u="none" strike="noStrike" baseline="0" dirty="0" err="1">
                <a:solidFill>
                  <a:srgbClr val="000000"/>
                </a:solidFill>
                <a:latin typeface="Times New Roman" panose="02020603050405020304" pitchFamily="18" charset="0"/>
              </a:rPr>
              <a:t>Abulibdeh</a:t>
            </a:r>
            <a:r>
              <a:rPr lang="en-GB" sz="2400" b="0" i="0" u="none" strike="noStrike" baseline="0" dirty="0">
                <a:solidFill>
                  <a:srgbClr val="000000"/>
                </a:solidFill>
                <a:latin typeface="Times New Roman" panose="02020603050405020304" pitchFamily="18" charset="0"/>
              </a:rPr>
              <a:t>, A. (2021). Analysis of urban heat island characteristics and mitigation strategies for eight arid and semi-arid gulf region cities. </a:t>
            </a:r>
            <a:r>
              <a:rPr lang="en-GB" sz="2400" b="0" i="1" u="none" strike="noStrike" baseline="0" dirty="0">
                <a:solidFill>
                  <a:srgbClr val="000000"/>
                </a:solidFill>
                <a:latin typeface="Times New Roman" panose="02020603050405020304" pitchFamily="18" charset="0"/>
              </a:rPr>
              <a:t>Environmental Earth Sciences</a:t>
            </a:r>
            <a:r>
              <a:rPr lang="en-GB" sz="2400" b="0" i="0" u="none" strike="noStrike" baseline="0" dirty="0">
                <a:solidFill>
                  <a:srgbClr val="000000"/>
                </a:solidFill>
                <a:latin typeface="Times New Roman" panose="02020603050405020304" pitchFamily="18" charset="0"/>
              </a:rPr>
              <a:t>, 80(7). </a:t>
            </a:r>
          </a:p>
          <a:p>
            <a:endParaRPr lang="en-IN" sz="2400" dirty="0"/>
          </a:p>
        </p:txBody>
      </p:sp>
      <p:sp>
        <p:nvSpPr>
          <p:cNvPr id="4" name="Slide Number Placeholder 3">
            <a:extLst>
              <a:ext uri="{FF2B5EF4-FFF2-40B4-BE49-F238E27FC236}">
                <a16:creationId xmlns:a16="http://schemas.microsoft.com/office/drawing/2014/main" id="{E1DF4B31-63CB-A779-3291-89E9EB98ACB5}"/>
              </a:ext>
            </a:extLst>
          </p:cNvPr>
          <p:cNvSpPr>
            <a:spLocks noGrp="1"/>
          </p:cNvSpPr>
          <p:nvPr>
            <p:ph type="sldNum" sz="quarter" idx="12"/>
          </p:nvPr>
        </p:nvSpPr>
        <p:spPr/>
        <p:txBody>
          <a:bodyPr/>
          <a:lstStyle/>
          <a:p>
            <a:fld id="{904B0687-3BCB-45E9-97E6-01BE12479909}" type="slidenum">
              <a:rPr lang="en-IN" smtClean="0"/>
              <a:t>21</a:t>
            </a:fld>
            <a:endParaRPr lang="en-IN"/>
          </a:p>
        </p:txBody>
      </p:sp>
    </p:spTree>
    <p:extLst>
      <p:ext uri="{BB962C8B-B14F-4D97-AF65-F5344CB8AC3E}">
        <p14:creationId xmlns:p14="http://schemas.microsoft.com/office/powerpoint/2010/main" val="2230468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466F-6E11-1F1B-68B7-140B776A62AE}"/>
              </a:ext>
            </a:extLst>
          </p:cNvPr>
          <p:cNvSpPr>
            <a:spLocks noGrp="1"/>
          </p:cNvSpPr>
          <p:nvPr>
            <p:ph type="title"/>
          </p:nvPr>
        </p:nvSpPr>
        <p:spPr>
          <a:xfrm>
            <a:off x="838200" y="365126"/>
            <a:ext cx="10515600" cy="571046"/>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453C2E9A-1D02-48FB-4CC2-C8E404B9757D}"/>
              </a:ext>
            </a:extLst>
          </p:cNvPr>
          <p:cNvSpPr>
            <a:spLocks noGrp="1"/>
          </p:cNvSpPr>
          <p:nvPr>
            <p:ph idx="1"/>
          </p:nvPr>
        </p:nvSpPr>
        <p:spPr/>
        <p:txBody>
          <a:bodyPr>
            <a:normAutofit lnSpcReduction="10000"/>
          </a:bodyPr>
          <a:lstStyle/>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7"/>
              <a:tabLst/>
              <a:defRPr/>
            </a:pPr>
            <a:r>
              <a:rPr kumimoji="0" lang="en-GB"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Hsu, A., Sheriff, G., Chakraborty, T. and Manya, D. (2021). Disproportionate exposure to urban heat island intensity across major US cities. </a:t>
            </a:r>
            <a:r>
              <a:rPr kumimoji="0" lang="en-GB" sz="24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Nature Communications</a:t>
            </a:r>
            <a:r>
              <a:rPr kumimoji="0" lang="en-GB"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[online] 12(1), p.2721. </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7"/>
              <a:tabLst/>
              <a:defRPr/>
            </a:pPr>
            <a:r>
              <a:rPr kumimoji="0" lang="en-IN"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Gobakis</a:t>
            </a:r>
            <a:r>
              <a:rPr kumimoji="0" lang="en-I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K., </a:t>
            </a:r>
            <a:r>
              <a:rPr kumimoji="0" lang="en-IN"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Kolokotsa</a:t>
            </a:r>
            <a:r>
              <a:rPr kumimoji="0" lang="en-I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D., </a:t>
            </a:r>
            <a:r>
              <a:rPr kumimoji="0" lang="en-IN"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Synnefa</a:t>
            </a:r>
            <a:r>
              <a:rPr kumimoji="0" lang="en-I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 </a:t>
            </a:r>
            <a:r>
              <a:rPr kumimoji="0" lang="en-IN"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Saliari</a:t>
            </a:r>
            <a:r>
              <a:rPr kumimoji="0" lang="en-I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M., </a:t>
            </a:r>
            <a:r>
              <a:rPr kumimoji="0" lang="en-IN"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Giannopoulou</a:t>
            </a:r>
            <a:r>
              <a:rPr kumimoji="0" lang="en-I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K. and </a:t>
            </a:r>
            <a:r>
              <a:rPr kumimoji="0" lang="en-IN"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Santamouris</a:t>
            </a:r>
            <a:r>
              <a:rPr kumimoji="0" lang="en-I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M. (2011). Development of a model for urban heat island prediction using neural network techniques. </a:t>
            </a:r>
            <a:r>
              <a:rPr kumimoji="0" lang="en-IN" sz="24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Sustainable Cities and Society</a:t>
            </a:r>
            <a:r>
              <a:rPr kumimoji="0" lang="en-I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1(2), pp.104–115. </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7"/>
              <a:tabLst/>
              <a:defRPr/>
            </a:pPr>
            <a:r>
              <a:rPr kumimoji="0" lang="en-GB"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Hong, J.-W., Hong, J., Kwon, E.E. and Yoon, D.K. (2019). Temporal dynamics of urban heat island correlated with the socio-economic development over the past half-century in Seoul, Korea. </a:t>
            </a:r>
            <a:r>
              <a:rPr kumimoji="0" lang="en-GB" sz="24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Environmental Pollution</a:t>
            </a:r>
            <a:r>
              <a:rPr kumimoji="0" lang="en-GB"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254, p.112934. </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7"/>
              <a:tabLst/>
              <a:defRPr/>
            </a:pPr>
            <a:r>
              <a:rPr kumimoji="0" lang="en-GB"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Kardinal</a:t>
            </a:r>
            <a:r>
              <a:rPr kumimoji="0" lang="en-GB"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Jusuf, S., Wong, N.H., Hagen, E., </a:t>
            </a:r>
            <a:r>
              <a:rPr kumimoji="0" lang="en-GB"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Anggoro</a:t>
            </a:r>
            <a:r>
              <a:rPr kumimoji="0" lang="en-GB"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R. and Hong, Y. (2007). The influence of land use on the urban heat island in Singapore. </a:t>
            </a:r>
            <a:r>
              <a:rPr kumimoji="0" lang="en-GB" sz="24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Habitat International</a:t>
            </a:r>
            <a:r>
              <a:rPr kumimoji="0" lang="en-GB"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31(2), pp.232–242. </a:t>
            </a:r>
          </a:p>
          <a:p>
            <a:endParaRPr lang="en-IN" dirty="0"/>
          </a:p>
        </p:txBody>
      </p:sp>
      <p:sp>
        <p:nvSpPr>
          <p:cNvPr id="4" name="Slide Number Placeholder 3">
            <a:extLst>
              <a:ext uri="{FF2B5EF4-FFF2-40B4-BE49-F238E27FC236}">
                <a16:creationId xmlns:a16="http://schemas.microsoft.com/office/drawing/2014/main" id="{3A868142-BAF1-6EB2-4D47-97D1BB7B7401}"/>
              </a:ext>
            </a:extLst>
          </p:cNvPr>
          <p:cNvSpPr>
            <a:spLocks noGrp="1"/>
          </p:cNvSpPr>
          <p:nvPr>
            <p:ph type="sldNum" sz="quarter" idx="12"/>
          </p:nvPr>
        </p:nvSpPr>
        <p:spPr/>
        <p:txBody>
          <a:bodyPr/>
          <a:lstStyle/>
          <a:p>
            <a:fld id="{904B0687-3BCB-45E9-97E6-01BE12479909}" type="slidenum">
              <a:rPr lang="en-IN" smtClean="0"/>
              <a:t>22</a:t>
            </a:fld>
            <a:endParaRPr lang="en-IN"/>
          </a:p>
        </p:txBody>
      </p:sp>
    </p:spTree>
    <p:extLst>
      <p:ext uri="{BB962C8B-B14F-4D97-AF65-F5344CB8AC3E}">
        <p14:creationId xmlns:p14="http://schemas.microsoft.com/office/powerpoint/2010/main" val="11548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1F43-5F56-B940-8AD3-C7862B54BC19}"/>
              </a:ext>
            </a:extLst>
          </p:cNvPr>
          <p:cNvSpPr>
            <a:spLocks noGrp="1"/>
          </p:cNvSpPr>
          <p:nvPr>
            <p:ph type="title"/>
          </p:nvPr>
        </p:nvSpPr>
        <p:spPr>
          <a:xfrm>
            <a:off x="838200" y="97291"/>
            <a:ext cx="10515600" cy="1325563"/>
          </a:xfrm>
        </p:spPr>
        <p:txBody>
          <a:bodyPr/>
          <a:lstStyle/>
          <a:p>
            <a:r>
              <a:rPr lang="en-IN" b="1" dirty="0">
                <a:latin typeface="Times New Roman" panose="02020603050405020304" pitchFamily="18" charset="0"/>
                <a:cs typeface="Times New Roman" panose="02020603050405020304" pitchFamily="18" charset="0"/>
              </a:rPr>
              <a:t>SUMMARY OF LITERATURE REVIEW</a:t>
            </a:r>
            <a:endParaRPr lang="en-IN" dirty="0"/>
          </a:p>
        </p:txBody>
      </p:sp>
      <p:graphicFrame>
        <p:nvGraphicFramePr>
          <p:cNvPr id="5" name="Content Placeholder 4">
            <a:extLst>
              <a:ext uri="{FF2B5EF4-FFF2-40B4-BE49-F238E27FC236}">
                <a16:creationId xmlns:a16="http://schemas.microsoft.com/office/drawing/2014/main" id="{E0F31C1D-C6FA-E45B-3299-2EEC40601008}"/>
              </a:ext>
            </a:extLst>
          </p:cNvPr>
          <p:cNvGraphicFramePr>
            <a:graphicFrameLocks noGrp="1"/>
          </p:cNvGraphicFramePr>
          <p:nvPr>
            <p:ph idx="1"/>
            <p:extLst>
              <p:ext uri="{D42A27DB-BD31-4B8C-83A1-F6EECF244321}">
                <p14:modId xmlns:p14="http://schemas.microsoft.com/office/powerpoint/2010/main" val="977431771"/>
              </p:ext>
            </p:extLst>
          </p:nvPr>
        </p:nvGraphicFramePr>
        <p:xfrm>
          <a:off x="108857" y="1150711"/>
          <a:ext cx="12083144" cy="5450386"/>
        </p:xfrm>
        <a:graphic>
          <a:graphicData uri="http://schemas.openxmlformats.org/drawingml/2006/table">
            <a:tbl>
              <a:tblPr firstRow="1" bandRow="1">
                <a:tableStyleId>{5C22544A-7EE6-4342-B048-85BDC9FD1C3A}</a:tableStyleId>
              </a:tblPr>
              <a:tblGrid>
                <a:gridCol w="1335752">
                  <a:extLst>
                    <a:ext uri="{9D8B030D-6E8A-4147-A177-3AD203B41FA5}">
                      <a16:colId xmlns:a16="http://schemas.microsoft.com/office/drawing/2014/main" val="753271454"/>
                    </a:ext>
                  </a:extLst>
                </a:gridCol>
                <a:gridCol w="3935314">
                  <a:extLst>
                    <a:ext uri="{9D8B030D-6E8A-4147-A177-3AD203B41FA5}">
                      <a16:colId xmlns:a16="http://schemas.microsoft.com/office/drawing/2014/main" val="3248324495"/>
                    </a:ext>
                  </a:extLst>
                </a:gridCol>
                <a:gridCol w="1325677">
                  <a:extLst>
                    <a:ext uri="{9D8B030D-6E8A-4147-A177-3AD203B41FA5}">
                      <a16:colId xmlns:a16="http://schemas.microsoft.com/office/drawing/2014/main" val="1740938472"/>
                    </a:ext>
                  </a:extLst>
                </a:gridCol>
                <a:gridCol w="5486401">
                  <a:extLst>
                    <a:ext uri="{9D8B030D-6E8A-4147-A177-3AD203B41FA5}">
                      <a16:colId xmlns:a16="http://schemas.microsoft.com/office/drawing/2014/main" val="3298641646"/>
                    </a:ext>
                  </a:extLst>
                </a:gridCol>
              </a:tblGrid>
              <a:tr h="775062">
                <a:tc>
                  <a:txBody>
                    <a:bodyPr/>
                    <a:lstStyle/>
                    <a:p>
                      <a:r>
                        <a:rPr lang="en-IN" sz="2400" dirty="0"/>
                        <a:t>SL 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latin typeface="Times New Roman" panose="02020603050405020304" pitchFamily="18" charset="0"/>
                          <a:cs typeface="Times New Roman" panose="02020603050405020304" pitchFamily="18" charset="0"/>
                        </a:rPr>
                        <a:t>Title of journal</a:t>
                      </a:r>
                    </a:p>
                    <a:p>
                      <a:endParaRPr lang="en-IN" sz="2400" dirty="0"/>
                    </a:p>
                  </a:txBody>
                  <a:tcPr/>
                </a:tc>
                <a:tc>
                  <a:txBody>
                    <a:bodyPr/>
                    <a:lstStyle/>
                    <a:p>
                      <a:r>
                        <a:rPr lang="en-IN" sz="2400" dirty="0"/>
                        <a:t>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latin typeface="Times New Roman" panose="02020603050405020304" pitchFamily="18" charset="0"/>
                          <a:cs typeface="Times New Roman" panose="02020603050405020304" pitchFamily="18" charset="0"/>
                        </a:rPr>
                        <a:t>Inference</a:t>
                      </a:r>
                    </a:p>
                    <a:p>
                      <a:endParaRPr lang="en-IN" sz="2400" dirty="0"/>
                    </a:p>
                  </a:txBody>
                  <a:tcPr/>
                </a:tc>
                <a:extLst>
                  <a:ext uri="{0D108BD9-81ED-4DB2-BD59-A6C34878D82A}">
                    <a16:rowId xmlns:a16="http://schemas.microsoft.com/office/drawing/2014/main" val="2004709870"/>
                  </a:ext>
                </a:extLst>
              </a:tr>
              <a:tr h="2313713">
                <a:tc>
                  <a:txBody>
                    <a:bodyPr/>
                    <a:lstStyle/>
                    <a:p>
                      <a:r>
                        <a:rPr lang="en-IN" dirty="0"/>
                        <a:t>1</a:t>
                      </a:r>
                    </a:p>
                  </a:txBody>
                  <a:tcPr/>
                </a:tc>
                <a:tc>
                  <a:txBody>
                    <a:bodyPr/>
                    <a:lstStyle/>
                    <a:p>
                      <a:r>
                        <a:rPr lang="en-GB" sz="1800" b="0" i="0" u="none" strike="noStrike" kern="1200" baseline="0" dirty="0">
                          <a:solidFill>
                            <a:schemeClr val="dk1"/>
                          </a:solidFill>
                          <a:latin typeface="+mn-lt"/>
                          <a:ea typeface="+mn-ea"/>
                          <a:cs typeface="+mn-cs"/>
                        </a:rPr>
                        <a:t>The influence of land use on the urban heat island in Singapore </a:t>
                      </a:r>
                      <a:endParaRPr lang="en-IN" sz="1800" dirty="0"/>
                    </a:p>
                  </a:txBody>
                  <a:tcPr/>
                </a:tc>
                <a:tc>
                  <a:txBody>
                    <a:bodyPr/>
                    <a:lstStyle/>
                    <a:p>
                      <a:r>
                        <a:rPr lang="en-IN" sz="1800" b="0" i="0" u="none" strike="noStrike" kern="1200" baseline="0" dirty="0">
                          <a:solidFill>
                            <a:schemeClr val="dk1"/>
                          </a:solidFill>
                          <a:latin typeface="+mn-lt"/>
                          <a:ea typeface="+mn-ea"/>
                          <a:cs typeface="+mn-cs"/>
                        </a:rPr>
                        <a:t>2007 </a:t>
                      </a:r>
                      <a:endParaRPr lang="en-IN" sz="1800" dirty="0"/>
                    </a:p>
                  </a:txBody>
                  <a:tcPr/>
                </a:tc>
                <a:tc>
                  <a:txBody>
                    <a:bodyPr/>
                    <a:lstStyle/>
                    <a:p>
                      <a:r>
                        <a:rPr lang="en-GB" sz="1800" b="0" i="0" u="none" strike="noStrike" kern="1200" baseline="0" dirty="0">
                          <a:solidFill>
                            <a:schemeClr val="dk1"/>
                          </a:solidFill>
                          <a:latin typeface="+mn-lt"/>
                          <a:ea typeface="+mn-ea"/>
                          <a:cs typeface="+mn-cs"/>
                        </a:rPr>
                        <a:t>In this study he use both qualitative and quantitative methodologies to analyse the data. The results show that the land usage will influence urban temperature. In the daytime, the order of surface temperature in different land use types is industrial, commercial, airport, residential, and park respectively. However, during the night time, the order is commercial, residential, park, industrial, and airport.</a:t>
                      </a:r>
                      <a:endParaRPr lang="en-IN" sz="1800" dirty="0"/>
                    </a:p>
                  </a:txBody>
                  <a:tcPr/>
                </a:tc>
                <a:extLst>
                  <a:ext uri="{0D108BD9-81ED-4DB2-BD59-A6C34878D82A}">
                    <a16:rowId xmlns:a16="http://schemas.microsoft.com/office/drawing/2014/main" val="2554712959"/>
                  </a:ext>
                </a:extLst>
              </a:tr>
              <a:tr h="2313713">
                <a:tc>
                  <a:txBody>
                    <a:bodyPr/>
                    <a:lstStyle/>
                    <a:p>
                      <a:r>
                        <a:rPr lang="en-IN" dirty="0"/>
                        <a:t>2</a:t>
                      </a:r>
                    </a:p>
                  </a:txBody>
                  <a:tcPr/>
                </a:tc>
                <a:tc>
                  <a:txBody>
                    <a:bodyPr/>
                    <a:lstStyle/>
                    <a:p>
                      <a:r>
                        <a:rPr lang="en-GB" sz="1800" b="0" i="0" u="none" strike="noStrike" kern="1200" baseline="0" dirty="0">
                          <a:solidFill>
                            <a:schemeClr val="dk1"/>
                          </a:solidFill>
                          <a:latin typeface="+mn-lt"/>
                          <a:ea typeface="+mn-ea"/>
                          <a:cs typeface="+mn-cs"/>
                        </a:rPr>
                        <a:t>Analysis of urban heat island characteristics and mitigation strategies for eight arid and semi‑arid gulf region cities </a:t>
                      </a:r>
                      <a:endParaRPr lang="en-IN" sz="1800" dirty="0"/>
                    </a:p>
                  </a:txBody>
                  <a:tcPr/>
                </a:tc>
                <a:tc>
                  <a:txBody>
                    <a:bodyPr/>
                    <a:lstStyle/>
                    <a:p>
                      <a:r>
                        <a:rPr lang="en-IN" sz="1800" dirty="0"/>
                        <a:t>2021</a:t>
                      </a:r>
                    </a:p>
                  </a:txBody>
                  <a:tcPr/>
                </a:tc>
                <a:tc>
                  <a:txBody>
                    <a:bodyPr/>
                    <a:lstStyle/>
                    <a:p>
                      <a:r>
                        <a:rPr lang="en-GB" sz="1800" b="0" i="0" u="none" strike="noStrike" kern="1200" baseline="0" dirty="0">
                          <a:solidFill>
                            <a:schemeClr val="dk1"/>
                          </a:solidFill>
                          <a:latin typeface="+mn-lt"/>
                          <a:ea typeface="+mn-ea"/>
                          <a:cs typeface="+mn-cs"/>
                        </a:rPr>
                        <a:t>The study indicated that barren areas had the highest mean LST values In comparison to urban and green regions. The findings indicate that there is a temperature differential of between 1 and 2 °C between bare areas and urban areas, between 1 and 7 °C between bare areas and green areas, and between 1 and 5 °C between urban areas and green areas. Moreover, the LST values differed for every LULC category, </a:t>
                      </a:r>
                      <a:endParaRPr lang="en-IN" sz="1800" dirty="0"/>
                    </a:p>
                  </a:txBody>
                  <a:tcPr/>
                </a:tc>
                <a:extLst>
                  <a:ext uri="{0D108BD9-81ED-4DB2-BD59-A6C34878D82A}">
                    <a16:rowId xmlns:a16="http://schemas.microsoft.com/office/drawing/2014/main" val="3983099327"/>
                  </a:ext>
                </a:extLst>
              </a:tr>
            </a:tbl>
          </a:graphicData>
        </a:graphic>
      </p:graphicFrame>
      <p:sp>
        <p:nvSpPr>
          <p:cNvPr id="6" name="Slide Number Placeholder 5">
            <a:extLst>
              <a:ext uri="{FF2B5EF4-FFF2-40B4-BE49-F238E27FC236}">
                <a16:creationId xmlns:a16="http://schemas.microsoft.com/office/drawing/2014/main" id="{E93EC3F9-5E59-3440-1D8C-3FE6CDE615FB}"/>
              </a:ext>
            </a:extLst>
          </p:cNvPr>
          <p:cNvSpPr>
            <a:spLocks noGrp="1"/>
          </p:cNvSpPr>
          <p:nvPr>
            <p:ph type="sldNum" sz="quarter" idx="12"/>
          </p:nvPr>
        </p:nvSpPr>
        <p:spPr/>
        <p:txBody>
          <a:bodyPr/>
          <a:lstStyle/>
          <a:p>
            <a:fld id="{904B0687-3BCB-45E9-97E6-01BE12479909}" type="slidenum">
              <a:rPr lang="en-IN" smtClean="0"/>
              <a:t>3</a:t>
            </a:fld>
            <a:endParaRPr lang="en-IN"/>
          </a:p>
        </p:txBody>
      </p:sp>
    </p:spTree>
    <p:extLst>
      <p:ext uri="{BB962C8B-B14F-4D97-AF65-F5344CB8AC3E}">
        <p14:creationId xmlns:p14="http://schemas.microsoft.com/office/powerpoint/2010/main" val="29435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2B751-EBBE-3D10-A3D7-6DE93A7BE00C}"/>
              </a:ext>
            </a:extLst>
          </p:cNvPr>
          <p:cNvSpPr>
            <a:spLocks noGrp="1"/>
          </p:cNvSpPr>
          <p:nvPr>
            <p:ph type="title"/>
          </p:nvPr>
        </p:nvSpPr>
        <p:spPr/>
        <p:txBody>
          <a:bodyPr/>
          <a:lstStyle/>
          <a:p>
            <a:r>
              <a:rPr lang="en-IN" dirty="0"/>
              <a:t>  </a:t>
            </a:r>
          </a:p>
        </p:txBody>
      </p:sp>
      <p:graphicFrame>
        <p:nvGraphicFramePr>
          <p:cNvPr id="5" name="Content Placeholder 4">
            <a:extLst>
              <a:ext uri="{FF2B5EF4-FFF2-40B4-BE49-F238E27FC236}">
                <a16:creationId xmlns:a16="http://schemas.microsoft.com/office/drawing/2014/main" id="{7CA62365-719D-3016-62EF-37BA38157962}"/>
              </a:ext>
            </a:extLst>
          </p:cNvPr>
          <p:cNvGraphicFramePr>
            <a:graphicFrameLocks noGrp="1"/>
          </p:cNvGraphicFramePr>
          <p:nvPr>
            <p:ph idx="1"/>
            <p:extLst>
              <p:ext uri="{D42A27DB-BD31-4B8C-83A1-F6EECF244321}">
                <p14:modId xmlns:p14="http://schemas.microsoft.com/office/powerpoint/2010/main" val="1751626277"/>
              </p:ext>
            </p:extLst>
          </p:nvPr>
        </p:nvGraphicFramePr>
        <p:xfrm>
          <a:off x="0" y="38099"/>
          <a:ext cx="12192000" cy="6569529"/>
        </p:xfrm>
        <a:graphic>
          <a:graphicData uri="http://schemas.openxmlformats.org/drawingml/2006/table">
            <a:tbl>
              <a:tblPr firstRow="1" bandRow="1">
                <a:tableStyleId>{5C22544A-7EE6-4342-B048-85BDC9FD1C3A}</a:tableStyleId>
              </a:tblPr>
              <a:tblGrid>
                <a:gridCol w="1389888">
                  <a:extLst>
                    <a:ext uri="{9D8B030D-6E8A-4147-A177-3AD203B41FA5}">
                      <a16:colId xmlns:a16="http://schemas.microsoft.com/office/drawing/2014/main" val="3902312234"/>
                    </a:ext>
                  </a:extLst>
                </a:gridCol>
                <a:gridCol w="3962400">
                  <a:extLst>
                    <a:ext uri="{9D8B030D-6E8A-4147-A177-3AD203B41FA5}">
                      <a16:colId xmlns:a16="http://schemas.microsoft.com/office/drawing/2014/main" val="856712747"/>
                    </a:ext>
                  </a:extLst>
                </a:gridCol>
                <a:gridCol w="1950719">
                  <a:extLst>
                    <a:ext uri="{9D8B030D-6E8A-4147-A177-3AD203B41FA5}">
                      <a16:colId xmlns:a16="http://schemas.microsoft.com/office/drawing/2014/main" val="2200127404"/>
                    </a:ext>
                  </a:extLst>
                </a:gridCol>
                <a:gridCol w="4888993">
                  <a:extLst>
                    <a:ext uri="{9D8B030D-6E8A-4147-A177-3AD203B41FA5}">
                      <a16:colId xmlns:a16="http://schemas.microsoft.com/office/drawing/2014/main" val="2857277098"/>
                    </a:ext>
                  </a:extLst>
                </a:gridCol>
              </a:tblGrid>
              <a:tr h="924103">
                <a:tc>
                  <a:txBody>
                    <a:bodyPr/>
                    <a:lstStyle/>
                    <a:p>
                      <a:r>
                        <a:rPr lang="en-IN" dirty="0"/>
                        <a:t>SL 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Title of journal</a:t>
                      </a:r>
                    </a:p>
                    <a:p>
                      <a:endParaRPr lang="en-IN" dirty="0"/>
                    </a:p>
                  </a:txBody>
                  <a:tcPr/>
                </a:tc>
                <a:tc>
                  <a:txBody>
                    <a:bodyPr/>
                    <a:lstStyle/>
                    <a:p>
                      <a:r>
                        <a:rPr lang="en-IN" sz="2400" dirty="0">
                          <a:latin typeface="Times New Roman" panose="02020603050405020304" pitchFamily="18" charset="0"/>
                          <a:cs typeface="Times New Roman" panose="02020603050405020304" pitchFamily="18" charset="0"/>
                        </a:rPr>
                        <a:t>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latin typeface="Times New Roman" panose="02020603050405020304" pitchFamily="18" charset="0"/>
                          <a:cs typeface="Times New Roman" panose="02020603050405020304" pitchFamily="18" charset="0"/>
                        </a:rPr>
                        <a:t>Inference</a:t>
                      </a:r>
                    </a:p>
                  </a:txBody>
                  <a:tcPr/>
                </a:tc>
                <a:extLst>
                  <a:ext uri="{0D108BD9-81ED-4DB2-BD59-A6C34878D82A}">
                    <a16:rowId xmlns:a16="http://schemas.microsoft.com/office/drawing/2014/main" val="675169671"/>
                  </a:ext>
                </a:extLst>
              </a:tr>
              <a:tr h="2217846">
                <a:tc>
                  <a:txBody>
                    <a:bodyPr/>
                    <a:lstStyle/>
                    <a:p>
                      <a:r>
                        <a:rPr lang="en-IN" dirty="0"/>
                        <a:t>3</a:t>
                      </a:r>
                    </a:p>
                  </a:txBody>
                  <a:tcPr/>
                </a:tc>
                <a:tc>
                  <a:txBody>
                    <a:bodyPr/>
                    <a:lstStyle/>
                    <a:p>
                      <a:r>
                        <a:rPr lang="en-GB"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Mapping of Micro-Urban Heat Islands and Land Cover Changes: A Case in Chennai City, India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2009</a:t>
                      </a:r>
                    </a:p>
                  </a:txBody>
                  <a:tcPr/>
                </a:tc>
                <a:tc>
                  <a:txBody>
                    <a:bodyPr/>
                    <a:lstStyle/>
                    <a:p>
                      <a:r>
                        <a:rPr lang="en-GB"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This research aims to analyse the differences in the city's thermal environment caused by various circumstances of land cover. Using TM and ETM+ data from 1991 and 2000, this study examines the variations in temperature inside Chennai and examines the association between land cover types and surface temperature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1541965"/>
                  </a:ext>
                </a:extLst>
              </a:tr>
              <a:tr h="3427580">
                <a:tc>
                  <a:txBody>
                    <a:bodyPr/>
                    <a:lstStyle/>
                    <a:p>
                      <a:r>
                        <a:rPr lang="en-IN" dirty="0"/>
                        <a:t>4</a:t>
                      </a:r>
                    </a:p>
                  </a:txBody>
                  <a:tcPr/>
                </a:tc>
                <a:tc>
                  <a:txBody>
                    <a:bodyPr/>
                    <a:lstStyle/>
                    <a:p>
                      <a:r>
                        <a:rPr lang="en-GB"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Effects of pavement texture and colour on Urban Heat Islands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2021</a:t>
                      </a:r>
                    </a:p>
                  </a:txBody>
                  <a:tcPr/>
                </a:tc>
                <a:tc>
                  <a:txBody>
                    <a:bodyPr/>
                    <a:lstStyle/>
                    <a:p>
                      <a:r>
                        <a:rPr lang="en-GB"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In this study he showed that during peak hours, within each texture, Red and Grey coloured pavers displayed surface temperatures up to 4.2 ◦C and 4.5 ◦C lower, respectively, in comparison to Black pavers. . Red Jagged had the lowest recorded surface temperature, at 42.9 ◦C, which is 0.6 ◦C lower than Grey Smooth. Overall, it can be said that the red-</a:t>
                      </a:r>
                      <a:r>
                        <a:rPr lang="en-GB" sz="18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colored</a:t>
                      </a:r>
                      <a:r>
                        <a:rPr lang="en-GB"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jagged paver can reduce the pavement's contribution to the UHI effect when taking into account both the colour of the paver and the concrete's roughness.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04199290"/>
                  </a:ext>
                </a:extLst>
              </a:tr>
            </a:tbl>
          </a:graphicData>
        </a:graphic>
      </p:graphicFrame>
      <p:sp>
        <p:nvSpPr>
          <p:cNvPr id="4" name="Slide Number Placeholder 3">
            <a:extLst>
              <a:ext uri="{FF2B5EF4-FFF2-40B4-BE49-F238E27FC236}">
                <a16:creationId xmlns:a16="http://schemas.microsoft.com/office/drawing/2014/main" id="{0FD9D45B-56FF-EC81-AD18-05B791EE4B24}"/>
              </a:ext>
            </a:extLst>
          </p:cNvPr>
          <p:cNvSpPr>
            <a:spLocks noGrp="1"/>
          </p:cNvSpPr>
          <p:nvPr>
            <p:ph type="sldNum" sz="quarter" idx="12"/>
          </p:nvPr>
        </p:nvSpPr>
        <p:spPr/>
        <p:txBody>
          <a:bodyPr/>
          <a:lstStyle/>
          <a:p>
            <a:fld id="{904B0687-3BCB-45E9-97E6-01BE12479909}" type="slidenum">
              <a:rPr lang="en-IN" smtClean="0"/>
              <a:t>4</a:t>
            </a:fld>
            <a:endParaRPr lang="en-IN"/>
          </a:p>
        </p:txBody>
      </p:sp>
    </p:spTree>
    <p:extLst>
      <p:ext uri="{BB962C8B-B14F-4D97-AF65-F5344CB8AC3E}">
        <p14:creationId xmlns:p14="http://schemas.microsoft.com/office/powerpoint/2010/main" val="182985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4BA8-4297-0245-AF26-43540B99B1F3}"/>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OBJECTIVE</a:t>
            </a:r>
            <a:endParaRPr lang="en-IN" dirty="0"/>
          </a:p>
        </p:txBody>
      </p:sp>
      <p:sp>
        <p:nvSpPr>
          <p:cNvPr id="3" name="Content Placeholder 2">
            <a:extLst>
              <a:ext uri="{FF2B5EF4-FFF2-40B4-BE49-F238E27FC236}">
                <a16:creationId xmlns:a16="http://schemas.microsoft.com/office/drawing/2014/main" id="{200286D5-2D66-231D-293B-2B13641560E7}"/>
              </a:ext>
            </a:extLst>
          </p:cNvPr>
          <p:cNvSpPr>
            <a:spLocks noGrp="1"/>
          </p:cNvSpPr>
          <p:nvPr>
            <p:ph idx="1"/>
          </p:nvPr>
        </p:nvSpPr>
        <p:spPr/>
        <p:txBody>
          <a:bodyPr/>
          <a:lstStyle/>
          <a:p>
            <a:pPr algn="l"/>
            <a:endParaRPr lang="en-IN" sz="3200" b="0" i="0" u="none" strike="noStrike" baseline="0" dirty="0">
              <a:solidFill>
                <a:srgbClr val="000000"/>
              </a:solidFill>
              <a:latin typeface="Times New Roman" panose="02020603050405020304" pitchFamily="18" charset="0"/>
            </a:endParaRPr>
          </a:p>
          <a:p>
            <a:r>
              <a:rPr lang="en-GB" sz="2800" b="0" i="0" u="none" strike="noStrike" baseline="0" dirty="0">
                <a:solidFill>
                  <a:srgbClr val="000000"/>
                </a:solidFill>
                <a:latin typeface="Times New Roman" panose="02020603050405020304" pitchFamily="18" charset="0"/>
              </a:rPr>
              <a:t>To study the temperature distribution across the different land use types </a:t>
            </a:r>
          </a:p>
          <a:p>
            <a:r>
              <a:rPr lang="en-GB" sz="2800" b="0" i="0" u="none" strike="noStrike" baseline="0" dirty="0">
                <a:solidFill>
                  <a:srgbClr val="000000"/>
                </a:solidFill>
                <a:latin typeface="Times New Roman" panose="02020603050405020304" pitchFamily="18" charset="0"/>
              </a:rPr>
              <a:t>To investigate the influence of various land use types on the urban heat island </a:t>
            </a:r>
          </a:p>
          <a:p>
            <a:r>
              <a:rPr lang="en-GB" sz="2800" b="0" i="0" u="none" strike="noStrike" baseline="0" dirty="0">
                <a:solidFill>
                  <a:srgbClr val="000000"/>
                </a:solidFill>
                <a:latin typeface="Times New Roman" panose="02020603050405020304" pitchFamily="18" charset="0"/>
              </a:rPr>
              <a:t>Analyze Urban Heat Island (UHI) intensity and spatial distribution </a:t>
            </a:r>
          </a:p>
          <a:p>
            <a:endParaRPr lang="en-IN" dirty="0"/>
          </a:p>
        </p:txBody>
      </p:sp>
      <p:sp>
        <p:nvSpPr>
          <p:cNvPr id="4" name="Slide Number Placeholder 3">
            <a:extLst>
              <a:ext uri="{FF2B5EF4-FFF2-40B4-BE49-F238E27FC236}">
                <a16:creationId xmlns:a16="http://schemas.microsoft.com/office/drawing/2014/main" id="{513C577E-ADBB-37BF-C33A-1C528AE56256}"/>
              </a:ext>
            </a:extLst>
          </p:cNvPr>
          <p:cNvSpPr>
            <a:spLocks noGrp="1"/>
          </p:cNvSpPr>
          <p:nvPr>
            <p:ph type="sldNum" sz="quarter" idx="12"/>
          </p:nvPr>
        </p:nvSpPr>
        <p:spPr/>
        <p:txBody>
          <a:bodyPr/>
          <a:lstStyle/>
          <a:p>
            <a:fld id="{904B0687-3BCB-45E9-97E6-01BE12479909}" type="slidenum">
              <a:rPr lang="en-IN" smtClean="0"/>
              <a:t>5</a:t>
            </a:fld>
            <a:endParaRPr lang="en-IN"/>
          </a:p>
        </p:txBody>
      </p:sp>
    </p:spTree>
    <p:extLst>
      <p:ext uri="{BB962C8B-B14F-4D97-AF65-F5344CB8AC3E}">
        <p14:creationId xmlns:p14="http://schemas.microsoft.com/office/powerpoint/2010/main" val="210610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B021B-0DA3-8FB2-0471-EE18BAF80016}"/>
              </a:ext>
            </a:extLst>
          </p:cNvPr>
          <p:cNvSpPr>
            <a:spLocks noGrp="1"/>
          </p:cNvSpPr>
          <p:nvPr>
            <p:ph type="title"/>
          </p:nvPr>
        </p:nvSpPr>
        <p:spPr/>
        <p:txBody>
          <a:bodyPr/>
          <a:lstStyle/>
          <a:p>
            <a:pPr algn="ctr"/>
            <a:r>
              <a:rPr lang="en-IN" dirty="0"/>
              <a:t>  </a:t>
            </a:r>
            <a:r>
              <a:rPr lang="en-IN" dirty="0">
                <a:latin typeface="Times New Roman" panose="02020603050405020304" pitchFamily="18" charset="0"/>
                <a:cs typeface="Times New Roman" panose="02020603050405020304" pitchFamily="18" charset="0"/>
              </a:rPr>
              <a:t>Details</a:t>
            </a:r>
          </a:p>
        </p:txBody>
      </p:sp>
      <p:graphicFrame>
        <p:nvGraphicFramePr>
          <p:cNvPr id="5" name="Content Placeholder 4">
            <a:extLst>
              <a:ext uri="{FF2B5EF4-FFF2-40B4-BE49-F238E27FC236}">
                <a16:creationId xmlns:a16="http://schemas.microsoft.com/office/drawing/2014/main" id="{8928ED43-3E3E-22BE-F94B-5A84EF1D2CF8}"/>
              </a:ext>
            </a:extLst>
          </p:cNvPr>
          <p:cNvGraphicFramePr>
            <a:graphicFrameLocks noGrp="1"/>
          </p:cNvGraphicFramePr>
          <p:nvPr>
            <p:ph idx="1"/>
            <p:extLst>
              <p:ext uri="{D42A27DB-BD31-4B8C-83A1-F6EECF244321}">
                <p14:modId xmlns:p14="http://schemas.microsoft.com/office/powerpoint/2010/main" val="3745066214"/>
              </p:ext>
            </p:extLst>
          </p:nvPr>
        </p:nvGraphicFramePr>
        <p:xfrm>
          <a:off x="1099596" y="1825624"/>
          <a:ext cx="9896354" cy="2603279"/>
        </p:xfrm>
        <a:graphic>
          <a:graphicData uri="http://schemas.openxmlformats.org/drawingml/2006/table">
            <a:tbl>
              <a:tblPr firstRow="1" bandRow="1">
                <a:tableStyleId>{5940675A-B579-460E-94D1-54222C63F5DA}</a:tableStyleId>
              </a:tblPr>
              <a:tblGrid>
                <a:gridCol w="2736833">
                  <a:extLst>
                    <a:ext uri="{9D8B030D-6E8A-4147-A177-3AD203B41FA5}">
                      <a16:colId xmlns:a16="http://schemas.microsoft.com/office/drawing/2014/main" val="2274735191"/>
                    </a:ext>
                  </a:extLst>
                </a:gridCol>
                <a:gridCol w="3776645">
                  <a:extLst>
                    <a:ext uri="{9D8B030D-6E8A-4147-A177-3AD203B41FA5}">
                      <a16:colId xmlns:a16="http://schemas.microsoft.com/office/drawing/2014/main" val="820852507"/>
                    </a:ext>
                  </a:extLst>
                </a:gridCol>
                <a:gridCol w="3382876">
                  <a:extLst>
                    <a:ext uri="{9D8B030D-6E8A-4147-A177-3AD203B41FA5}">
                      <a16:colId xmlns:a16="http://schemas.microsoft.com/office/drawing/2014/main" val="4060330212"/>
                    </a:ext>
                  </a:extLst>
                </a:gridCol>
              </a:tblGrid>
              <a:tr h="1091196">
                <a:tc>
                  <a:txBody>
                    <a:bodyPr/>
                    <a:lstStyle/>
                    <a:p>
                      <a:r>
                        <a:rPr lang="en-IN" sz="3200" b="1" dirty="0">
                          <a:latin typeface="Times New Roman" panose="02020603050405020304" pitchFamily="18" charset="0"/>
                          <a:cs typeface="Times New Roman" panose="02020603050405020304" pitchFamily="18" charset="0"/>
                        </a:rPr>
                        <a:t>Data</a:t>
                      </a:r>
                    </a:p>
                  </a:txBody>
                  <a:tcPr/>
                </a:tc>
                <a:tc>
                  <a:txBody>
                    <a:bodyPr/>
                    <a:lstStyle/>
                    <a:p>
                      <a:r>
                        <a:rPr lang="en-IN" sz="3200" b="1" dirty="0">
                          <a:latin typeface="Times New Roman" panose="02020603050405020304" pitchFamily="18" charset="0"/>
                          <a:cs typeface="Times New Roman" panose="02020603050405020304" pitchFamily="18" charset="0"/>
                        </a:rPr>
                        <a:t>Date of Acquisition</a:t>
                      </a:r>
                    </a:p>
                  </a:txBody>
                  <a:tcPr/>
                </a:tc>
                <a:tc>
                  <a:txBody>
                    <a:bodyPr/>
                    <a:lstStyle/>
                    <a:p>
                      <a:r>
                        <a:rPr lang="en-IN" sz="3200" b="1" dirty="0">
                          <a:latin typeface="Times New Roman" panose="02020603050405020304" pitchFamily="18" charset="0"/>
                          <a:cs typeface="Times New Roman" panose="02020603050405020304" pitchFamily="18" charset="0"/>
                        </a:rPr>
                        <a:t>Source </a:t>
                      </a:r>
                    </a:p>
                  </a:txBody>
                  <a:tcPr/>
                </a:tc>
                <a:extLst>
                  <a:ext uri="{0D108BD9-81ED-4DB2-BD59-A6C34878D82A}">
                    <a16:rowId xmlns:a16="http://schemas.microsoft.com/office/drawing/2014/main" val="3479356889"/>
                  </a:ext>
                </a:extLst>
              </a:tr>
              <a:tr h="1512083">
                <a:tc>
                  <a:txBody>
                    <a:bodyPr/>
                    <a:lstStyle/>
                    <a:p>
                      <a:r>
                        <a:rPr lang="en-IN" sz="2400" b="0" dirty="0">
                          <a:latin typeface="Times New Roman" panose="02020603050405020304" pitchFamily="18" charset="0"/>
                          <a:cs typeface="Times New Roman" panose="02020603050405020304" pitchFamily="18" charset="0"/>
                        </a:rPr>
                        <a:t>Landsat 8</a:t>
                      </a:r>
                    </a:p>
                  </a:txBody>
                  <a:tcPr/>
                </a:tc>
                <a:tc>
                  <a:txBody>
                    <a:bodyPr/>
                    <a:lstStyle/>
                    <a:p>
                      <a:r>
                        <a:rPr lang="en-GB" sz="2400" b="0" i="0" u="none" strike="noStrike" baseline="0" dirty="0">
                          <a:solidFill>
                            <a:srgbClr val="000000"/>
                          </a:solidFill>
                          <a:latin typeface="Times New Roman" panose="02020603050405020304" pitchFamily="18" charset="0"/>
                        </a:rPr>
                        <a:t>31/08/2023</a:t>
                      </a:r>
                      <a:endParaRPr lang="en-IN" sz="2400" b="0" dirty="0">
                        <a:latin typeface="Times New Roman" panose="02020603050405020304" pitchFamily="18" charset="0"/>
                        <a:cs typeface="Times New Roman" panose="02020603050405020304" pitchFamily="18" charset="0"/>
                      </a:endParaRPr>
                    </a:p>
                  </a:txBody>
                  <a:tcPr/>
                </a:tc>
                <a:tc>
                  <a:txBody>
                    <a:bodyPr/>
                    <a:lstStyle/>
                    <a:p>
                      <a:r>
                        <a:rPr lang="en-IN" sz="2400" b="0" dirty="0">
                          <a:latin typeface="Times New Roman" panose="02020603050405020304" pitchFamily="18" charset="0"/>
                          <a:cs typeface="Times New Roman" panose="02020603050405020304" pitchFamily="18" charset="0"/>
                        </a:rPr>
                        <a:t>USGS</a:t>
                      </a:r>
                    </a:p>
                  </a:txBody>
                  <a:tcPr/>
                </a:tc>
                <a:extLst>
                  <a:ext uri="{0D108BD9-81ED-4DB2-BD59-A6C34878D82A}">
                    <a16:rowId xmlns:a16="http://schemas.microsoft.com/office/drawing/2014/main" val="3197996611"/>
                  </a:ext>
                </a:extLst>
              </a:tr>
            </a:tbl>
          </a:graphicData>
        </a:graphic>
      </p:graphicFrame>
      <p:sp>
        <p:nvSpPr>
          <p:cNvPr id="4" name="Slide Number Placeholder 3">
            <a:extLst>
              <a:ext uri="{FF2B5EF4-FFF2-40B4-BE49-F238E27FC236}">
                <a16:creationId xmlns:a16="http://schemas.microsoft.com/office/drawing/2014/main" id="{11920822-35C3-1C25-684A-A91467B7F2B9}"/>
              </a:ext>
            </a:extLst>
          </p:cNvPr>
          <p:cNvSpPr>
            <a:spLocks noGrp="1"/>
          </p:cNvSpPr>
          <p:nvPr>
            <p:ph type="sldNum" sz="quarter" idx="12"/>
          </p:nvPr>
        </p:nvSpPr>
        <p:spPr/>
        <p:txBody>
          <a:bodyPr/>
          <a:lstStyle/>
          <a:p>
            <a:fld id="{904B0687-3BCB-45E9-97E6-01BE12479909}" type="slidenum">
              <a:rPr lang="en-IN" smtClean="0"/>
              <a:t>6</a:t>
            </a:fld>
            <a:endParaRPr lang="en-IN"/>
          </a:p>
        </p:txBody>
      </p:sp>
    </p:spTree>
    <p:extLst>
      <p:ext uri="{BB962C8B-B14F-4D97-AF65-F5344CB8AC3E}">
        <p14:creationId xmlns:p14="http://schemas.microsoft.com/office/powerpoint/2010/main" val="2333438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1B4F-0BBB-74EE-E196-62478BE9CED6}"/>
              </a:ext>
            </a:extLst>
          </p:cNvPr>
          <p:cNvSpPr>
            <a:spLocks noGrp="1"/>
          </p:cNvSpPr>
          <p:nvPr>
            <p:ph type="title"/>
          </p:nvPr>
        </p:nvSpPr>
        <p:spPr>
          <a:xfrm>
            <a:off x="838200" y="396646"/>
            <a:ext cx="10515600" cy="538389"/>
          </a:xfrm>
        </p:spPr>
        <p:txBody>
          <a:bodyPr>
            <a:normAutofit fontScale="90000"/>
          </a:bodyPr>
          <a:lstStyle/>
          <a:p>
            <a:r>
              <a:rPr lang="en-IN" dirty="0"/>
              <a:t>  </a:t>
            </a:r>
          </a:p>
        </p:txBody>
      </p:sp>
      <p:sp>
        <p:nvSpPr>
          <p:cNvPr id="3" name="Slide Number Placeholder 2">
            <a:extLst>
              <a:ext uri="{FF2B5EF4-FFF2-40B4-BE49-F238E27FC236}">
                <a16:creationId xmlns:a16="http://schemas.microsoft.com/office/drawing/2014/main" id="{EEF5498B-A855-B1F2-C9B1-8A6F26700F5E}"/>
              </a:ext>
            </a:extLst>
          </p:cNvPr>
          <p:cNvSpPr>
            <a:spLocks noGrp="1"/>
          </p:cNvSpPr>
          <p:nvPr>
            <p:ph type="sldNum" sz="quarter" idx="12"/>
          </p:nvPr>
        </p:nvSpPr>
        <p:spPr/>
        <p:txBody>
          <a:bodyPr/>
          <a:lstStyle/>
          <a:p>
            <a:fld id="{904B0687-3BCB-45E9-97E6-01BE12479909}" type="slidenum">
              <a:rPr lang="en-IN" smtClean="0"/>
              <a:t>7</a:t>
            </a:fld>
            <a:endParaRPr lang="en-IN"/>
          </a:p>
        </p:txBody>
      </p:sp>
      <p:sp>
        <p:nvSpPr>
          <p:cNvPr id="4" name="Rectangle 3">
            <a:extLst>
              <a:ext uri="{FF2B5EF4-FFF2-40B4-BE49-F238E27FC236}">
                <a16:creationId xmlns:a16="http://schemas.microsoft.com/office/drawing/2014/main" id="{2832684F-E867-B8C2-CF4B-9F3786D719AE}"/>
              </a:ext>
            </a:extLst>
          </p:cNvPr>
          <p:cNvSpPr/>
          <p:nvPr/>
        </p:nvSpPr>
        <p:spPr>
          <a:xfrm>
            <a:off x="1027569" y="1184901"/>
            <a:ext cx="3317531" cy="7549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Acquisition of satellite image</a:t>
            </a:r>
          </a:p>
          <a:p>
            <a:pPr algn="ctr"/>
            <a:r>
              <a:rPr lang="en-IN" dirty="0"/>
              <a:t>(LANDSAT 8)</a:t>
            </a:r>
          </a:p>
        </p:txBody>
      </p:sp>
      <p:sp>
        <p:nvSpPr>
          <p:cNvPr id="5" name="Rectangle 4">
            <a:extLst>
              <a:ext uri="{FF2B5EF4-FFF2-40B4-BE49-F238E27FC236}">
                <a16:creationId xmlns:a16="http://schemas.microsoft.com/office/drawing/2014/main" id="{788C74F2-3B7C-EB77-BA14-D0C22F971D1B}"/>
              </a:ext>
            </a:extLst>
          </p:cNvPr>
          <p:cNvSpPr/>
          <p:nvPr/>
        </p:nvSpPr>
        <p:spPr>
          <a:xfrm>
            <a:off x="1007948" y="2224478"/>
            <a:ext cx="3317531" cy="5601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i="0" u="none" strike="noStrike" baseline="0" dirty="0">
                <a:solidFill>
                  <a:srgbClr val="000000"/>
                </a:solidFill>
                <a:latin typeface="Times New Roman" panose="02020603050405020304" pitchFamily="18" charset="0"/>
                <a:cs typeface="Times New Roman" panose="02020603050405020304" pitchFamily="18" charset="0"/>
              </a:rPr>
              <a:t>Conversion to Top of Atmosphere (TOA) Radiance</a:t>
            </a:r>
            <a:endParaRPr lang="en-IN" dirty="0"/>
          </a:p>
        </p:txBody>
      </p:sp>
      <p:sp>
        <p:nvSpPr>
          <p:cNvPr id="6" name="Rectangle 5">
            <a:extLst>
              <a:ext uri="{FF2B5EF4-FFF2-40B4-BE49-F238E27FC236}">
                <a16:creationId xmlns:a16="http://schemas.microsoft.com/office/drawing/2014/main" id="{962EDBB4-B07E-000F-8DC3-5181BFBFA212}"/>
              </a:ext>
            </a:extLst>
          </p:cNvPr>
          <p:cNvSpPr/>
          <p:nvPr/>
        </p:nvSpPr>
        <p:spPr>
          <a:xfrm>
            <a:off x="1007949" y="3059975"/>
            <a:ext cx="3343214" cy="5910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en-GB" i="0" u="none" strike="noStrike" baseline="0" dirty="0">
                <a:solidFill>
                  <a:srgbClr val="000000"/>
                </a:solidFill>
                <a:latin typeface="Times New Roman" panose="02020603050405020304" pitchFamily="18" charset="0"/>
              </a:rPr>
              <a:t>Conversion to Top of Atmosphere Brightness Temperature (BT)</a:t>
            </a:r>
          </a:p>
        </p:txBody>
      </p:sp>
      <p:sp>
        <p:nvSpPr>
          <p:cNvPr id="7" name="Rectangle 6">
            <a:extLst>
              <a:ext uri="{FF2B5EF4-FFF2-40B4-BE49-F238E27FC236}">
                <a16:creationId xmlns:a16="http://schemas.microsoft.com/office/drawing/2014/main" id="{453CE07D-51D9-0780-B43C-BB7E2A223B5F}"/>
              </a:ext>
            </a:extLst>
          </p:cNvPr>
          <p:cNvSpPr/>
          <p:nvPr/>
        </p:nvSpPr>
        <p:spPr>
          <a:xfrm>
            <a:off x="1007948" y="4399579"/>
            <a:ext cx="3384097" cy="6987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latin typeface="Times New Roman" panose="02020603050405020304" pitchFamily="18" charset="0"/>
                <a:cs typeface="Times New Roman" panose="02020603050405020304" pitchFamily="18" charset="0"/>
              </a:rPr>
              <a:t>Calculation of Land Surface Emissivity- E </a:t>
            </a:r>
          </a:p>
        </p:txBody>
      </p:sp>
      <p:sp>
        <p:nvSpPr>
          <p:cNvPr id="8" name="Rectangle 7">
            <a:extLst>
              <a:ext uri="{FF2B5EF4-FFF2-40B4-BE49-F238E27FC236}">
                <a16:creationId xmlns:a16="http://schemas.microsoft.com/office/drawing/2014/main" id="{57013BC7-7527-5D13-2625-7441E741DEF2}"/>
              </a:ext>
            </a:extLst>
          </p:cNvPr>
          <p:cNvSpPr/>
          <p:nvPr/>
        </p:nvSpPr>
        <p:spPr>
          <a:xfrm>
            <a:off x="3394988" y="3936438"/>
            <a:ext cx="3321275" cy="1881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solidFill>
                  <a:srgbClr val="000000"/>
                </a:solidFill>
                <a:latin typeface="Times New Roman" panose="02020603050405020304" pitchFamily="18" charset="0"/>
              </a:rPr>
              <a:t>                     NDVI</a:t>
            </a:r>
            <a:endParaRPr lang="en-GB" i="0" u="none" strike="noStrike" baseline="0" dirty="0">
              <a:solidFill>
                <a:srgbClr val="000000"/>
              </a:solidFill>
              <a:latin typeface="Times New Roman" panose="02020603050405020304" pitchFamily="18" charset="0"/>
            </a:endParaRPr>
          </a:p>
        </p:txBody>
      </p:sp>
      <p:sp>
        <p:nvSpPr>
          <p:cNvPr id="9" name="Rectangle 8">
            <a:extLst>
              <a:ext uri="{FF2B5EF4-FFF2-40B4-BE49-F238E27FC236}">
                <a16:creationId xmlns:a16="http://schemas.microsoft.com/office/drawing/2014/main" id="{3C19831A-B8ED-7B03-7FDD-B83D5E28B301}"/>
              </a:ext>
            </a:extLst>
          </p:cNvPr>
          <p:cNvSpPr/>
          <p:nvPr/>
        </p:nvSpPr>
        <p:spPr>
          <a:xfrm>
            <a:off x="1027569" y="5345952"/>
            <a:ext cx="3384095" cy="5383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Calculation of LST</a:t>
            </a:r>
            <a:endParaRPr lang="en-IN" dirty="0">
              <a:solidFill>
                <a:schemeClr val="tx1"/>
              </a:solidFill>
            </a:endParaRPr>
          </a:p>
        </p:txBody>
      </p:sp>
      <p:sp>
        <p:nvSpPr>
          <p:cNvPr id="11" name="Rectangle 10">
            <a:extLst>
              <a:ext uri="{FF2B5EF4-FFF2-40B4-BE49-F238E27FC236}">
                <a16:creationId xmlns:a16="http://schemas.microsoft.com/office/drawing/2014/main" id="{C34F9E8C-F1B3-B0F7-C3FD-B31FC677C98F}"/>
              </a:ext>
            </a:extLst>
          </p:cNvPr>
          <p:cNvSpPr/>
          <p:nvPr/>
        </p:nvSpPr>
        <p:spPr>
          <a:xfrm>
            <a:off x="6131944" y="5387847"/>
            <a:ext cx="3327629" cy="5683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Preparation of Ernakulam district shape fie</a:t>
            </a:r>
          </a:p>
        </p:txBody>
      </p:sp>
      <p:sp>
        <p:nvSpPr>
          <p:cNvPr id="12" name="Rectangle: Rounded Corners 11">
            <a:extLst>
              <a:ext uri="{FF2B5EF4-FFF2-40B4-BE49-F238E27FC236}">
                <a16:creationId xmlns:a16="http://schemas.microsoft.com/office/drawing/2014/main" id="{8C4685C2-9956-9F62-81DB-3E14A385B17C}"/>
              </a:ext>
            </a:extLst>
          </p:cNvPr>
          <p:cNvSpPr/>
          <p:nvPr/>
        </p:nvSpPr>
        <p:spPr>
          <a:xfrm>
            <a:off x="3449412" y="96171"/>
            <a:ext cx="3472541" cy="538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DATA</a:t>
            </a:r>
          </a:p>
        </p:txBody>
      </p:sp>
      <p:cxnSp>
        <p:nvCxnSpPr>
          <p:cNvPr id="18" name="Straight Arrow Connector 17">
            <a:extLst>
              <a:ext uri="{FF2B5EF4-FFF2-40B4-BE49-F238E27FC236}">
                <a16:creationId xmlns:a16="http://schemas.microsoft.com/office/drawing/2014/main" id="{2BA944D9-511F-75A9-7A0A-960F13259B9B}"/>
              </a:ext>
            </a:extLst>
          </p:cNvPr>
          <p:cNvCxnSpPr>
            <a:cxnSpLocks/>
          </p:cNvCxnSpPr>
          <p:nvPr/>
        </p:nvCxnSpPr>
        <p:spPr>
          <a:xfrm>
            <a:off x="2758507" y="1939874"/>
            <a:ext cx="0" cy="283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4243E4-C0B0-8F01-97A0-BE2DD1825734}"/>
              </a:ext>
            </a:extLst>
          </p:cNvPr>
          <p:cNvCxnSpPr>
            <a:cxnSpLocks/>
          </p:cNvCxnSpPr>
          <p:nvPr/>
        </p:nvCxnSpPr>
        <p:spPr>
          <a:xfrm>
            <a:off x="2736054" y="2784601"/>
            <a:ext cx="0" cy="283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E84143-A32F-7CEC-C7CF-92BDBC276D05}"/>
              </a:ext>
            </a:extLst>
          </p:cNvPr>
          <p:cNvCxnSpPr>
            <a:cxnSpLocks/>
          </p:cNvCxnSpPr>
          <p:nvPr/>
        </p:nvCxnSpPr>
        <p:spPr>
          <a:xfrm>
            <a:off x="5114707" y="2081512"/>
            <a:ext cx="0" cy="1819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D4A4F9B-C711-AD80-9DF2-5BE9F9059032}"/>
              </a:ext>
            </a:extLst>
          </p:cNvPr>
          <p:cNvCxnSpPr>
            <a:cxnSpLocks/>
          </p:cNvCxnSpPr>
          <p:nvPr/>
        </p:nvCxnSpPr>
        <p:spPr>
          <a:xfrm>
            <a:off x="2785380" y="3682175"/>
            <a:ext cx="0" cy="65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66F41F8-8A92-F026-1117-9BA0563A3730}"/>
              </a:ext>
            </a:extLst>
          </p:cNvPr>
          <p:cNvCxnSpPr>
            <a:cxnSpLocks/>
          </p:cNvCxnSpPr>
          <p:nvPr/>
        </p:nvCxnSpPr>
        <p:spPr>
          <a:xfrm flipH="1">
            <a:off x="2776897" y="5088523"/>
            <a:ext cx="2" cy="272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8228866-50C9-221B-E65B-65B2E68601FA}"/>
              </a:ext>
            </a:extLst>
          </p:cNvPr>
          <p:cNvSpPr/>
          <p:nvPr/>
        </p:nvSpPr>
        <p:spPr>
          <a:xfrm>
            <a:off x="6084778" y="1134518"/>
            <a:ext cx="3056162" cy="7515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Topographical map of </a:t>
            </a:r>
            <a:r>
              <a:rPr lang="en-IN" dirty="0" err="1"/>
              <a:t>kerala</a:t>
            </a:r>
            <a:r>
              <a:rPr lang="en-IN" dirty="0"/>
              <a:t> </a:t>
            </a:r>
          </a:p>
        </p:txBody>
      </p:sp>
      <p:sp>
        <p:nvSpPr>
          <p:cNvPr id="26" name="Oval 25">
            <a:extLst>
              <a:ext uri="{FF2B5EF4-FFF2-40B4-BE49-F238E27FC236}">
                <a16:creationId xmlns:a16="http://schemas.microsoft.com/office/drawing/2014/main" id="{F41E82A2-C066-667E-F575-52C03D7ACBDC}"/>
              </a:ext>
            </a:extLst>
          </p:cNvPr>
          <p:cNvSpPr/>
          <p:nvPr/>
        </p:nvSpPr>
        <p:spPr>
          <a:xfrm>
            <a:off x="4136290" y="5984209"/>
            <a:ext cx="2444519" cy="84504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Calculation of </a:t>
            </a:r>
            <a:r>
              <a:rPr lang="en-GB" dirty="0">
                <a:latin typeface="Times New Roman" panose="02020603050405020304" pitchFamily="18" charset="0"/>
                <a:cs typeface="Times New Roman" panose="02020603050405020304" pitchFamily="18" charset="0"/>
              </a:rPr>
              <a:t>UHI and UHI (stack) Profile</a:t>
            </a:r>
            <a:endParaRPr lang="en-IN" dirty="0"/>
          </a:p>
        </p:txBody>
      </p:sp>
      <p:cxnSp>
        <p:nvCxnSpPr>
          <p:cNvPr id="28" name="Straight Connector 27">
            <a:extLst>
              <a:ext uri="{FF2B5EF4-FFF2-40B4-BE49-F238E27FC236}">
                <a16:creationId xmlns:a16="http://schemas.microsoft.com/office/drawing/2014/main" id="{121F5110-A61D-E418-A9F7-DCA4EBC51A9B}"/>
              </a:ext>
            </a:extLst>
          </p:cNvPr>
          <p:cNvCxnSpPr>
            <a:cxnSpLocks/>
            <a:stCxn id="9" idx="3"/>
          </p:cNvCxnSpPr>
          <p:nvPr/>
        </p:nvCxnSpPr>
        <p:spPr>
          <a:xfrm>
            <a:off x="4411664" y="5615147"/>
            <a:ext cx="17202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68DDD0-9243-6542-E5F6-5E28A5F8DFD0}"/>
              </a:ext>
            </a:extLst>
          </p:cNvPr>
          <p:cNvCxnSpPr>
            <a:cxnSpLocks/>
          </p:cNvCxnSpPr>
          <p:nvPr/>
        </p:nvCxnSpPr>
        <p:spPr>
          <a:xfrm>
            <a:off x="5417728" y="5615147"/>
            <a:ext cx="5447" cy="248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D94F9B6-840E-FD9F-4352-8F4FB5924F3E}"/>
              </a:ext>
            </a:extLst>
          </p:cNvPr>
          <p:cNvCxnSpPr>
            <a:cxnSpLocks/>
            <a:stCxn id="25" idx="2"/>
          </p:cNvCxnSpPr>
          <p:nvPr/>
        </p:nvCxnSpPr>
        <p:spPr>
          <a:xfrm>
            <a:off x="7612859" y="1886053"/>
            <a:ext cx="0" cy="3472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DA261F-100E-A8C6-2F4C-814F5CE5AEC8}"/>
              </a:ext>
            </a:extLst>
          </p:cNvPr>
          <p:cNvCxnSpPr>
            <a:cxnSpLocks/>
          </p:cNvCxnSpPr>
          <p:nvPr/>
        </p:nvCxnSpPr>
        <p:spPr>
          <a:xfrm>
            <a:off x="2758507" y="770845"/>
            <a:ext cx="4854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84BDC06-5B6D-169E-6FDA-88629ACB4AF3}"/>
              </a:ext>
            </a:extLst>
          </p:cNvPr>
          <p:cNvCxnSpPr>
            <a:cxnSpLocks/>
          </p:cNvCxnSpPr>
          <p:nvPr/>
        </p:nvCxnSpPr>
        <p:spPr>
          <a:xfrm>
            <a:off x="2785380" y="753047"/>
            <a:ext cx="0" cy="372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A171DFA-34E8-6663-43D0-F5D9C61548F0}"/>
              </a:ext>
            </a:extLst>
          </p:cNvPr>
          <p:cNvCxnSpPr>
            <a:cxnSpLocks/>
          </p:cNvCxnSpPr>
          <p:nvPr/>
        </p:nvCxnSpPr>
        <p:spPr>
          <a:xfrm>
            <a:off x="7612859" y="770845"/>
            <a:ext cx="0" cy="354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A56AAA8-684D-0A9F-CFB7-C9196E2CE4FA}"/>
              </a:ext>
            </a:extLst>
          </p:cNvPr>
          <p:cNvCxnSpPr>
            <a:cxnSpLocks/>
            <a:stCxn id="12" idx="2"/>
          </p:cNvCxnSpPr>
          <p:nvPr/>
        </p:nvCxnSpPr>
        <p:spPr>
          <a:xfrm>
            <a:off x="5185683" y="634560"/>
            <a:ext cx="0" cy="136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3555786-5E8B-04DD-EB45-C9635A5C6802}"/>
              </a:ext>
            </a:extLst>
          </p:cNvPr>
          <p:cNvCxnSpPr>
            <a:cxnSpLocks/>
          </p:cNvCxnSpPr>
          <p:nvPr/>
        </p:nvCxnSpPr>
        <p:spPr>
          <a:xfrm>
            <a:off x="3843339" y="2081512"/>
            <a:ext cx="1271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FC112D0-6F2B-3C87-FE3F-DAD393EA1743}"/>
              </a:ext>
            </a:extLst>
          </p:cNvPr>
          <p:cNvCxnSpPr>
            <a:cxnSpLocks/>
          </p:cNvCxnSpPr>
          <p:nvPr/>
        </p:nvCxnSpPr>
        <p:spPr>
          <a:xfrm>
            <a:off x="3843339" y="1939874"/>
            <a:ext cx="0" cy="141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CE428B-D3D0-6492-072F-EAE08E3ED361}"/>
              </a:ext>
            </a:extLst>
          </p:cNvPr>
          <p:cNvCxnSpPr>
            <a:cxnSpLocks/>
          </p:cNvCxnSpPr>
          <p:nvPr/>
        </p:nvCxnSpPr>
        <p:spPr>
          <a:xfrm>
            <a:off x="3987912" y="4116302"/>
            <a:ext cx="0" cy="283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08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0348-6411-EE34-D272-2DE5A49D57B0}"/>
              </a:ext>
            </a:extLst>
          </p:cNvPr>
          <p:cNvSpPr>
            <a:spLocks noGrp="1"/>
          </p:cNvSpPr>
          <p:nvPr>
            <p:ph type="title"/>
          </p:nvPr>
        </p:nvSpPr>
        <p:spPr/>
        <p:txBody>
          <a:bodyPr/>
          <a:lstStyle/>
          <a:p>
            <a:pPr algn="ctr"/>
            <a:r>
              <a:rPr lang="en-IN" sz="4400" dirty="0">
                <a:latin typeface="Times New Roman" panose="02020603050405020304" pitchFamily="18" charset="0"/>
                <a:cs typeface="Times New Roman" panose="02020603050405020304" pitchFamily="18" charset="0"/>
              </a:rPr>
              <a:t>METHODOLOGY</a:t>
            </a:r>
            <a:endParaRPr lang="en-IN" dirty="0"/>
          </a:p>
        </p:txBody>
      </p:sp>
      <p:sp>
        <p:nvSpPr>
          <p:cNvPr id="3" name="Content Placeholder 2">
            <a:extLst>
              <a:ext uri="{FF2B5EF4-FFF2-40B4-BE49-F238E27FC236}">
                <a16:creationId xmlns:a16="http://schemas.microsoft.com/office/drawing/2014/main" id="{530FCF4A-F7C2-69B4-45CE-37E7ADE6B335}"/>
              </a:ext>
            </a:extLst>
          </p:cNvPr>
          <p:cNvSpPr>
            <a:spLocks noGrp="1"/>
          </p:cNvSpPr>
          <p:nvPr>
            <p:ph idx="1"/>
          </p:nvPr>
        </p:nvSpPr>
        <p:spPr/>
        <p:txBody>
          <a:bodyPr>
            <a:normAutofit lnSpcReduction="10000"/>
          </a:bodyPr>
          <a:lstStyle/>
          <a:p>
            <a:r>
              <a:rPr lang="en-GB" b="0" i="0" u="none" strike="noStrike" baseline="0" dirty="0">
                <a:solidFill>
                  <a:srgbClr val="000000"/>
                </a:solidFill>
                <a:latin typeface="Times New Roman" panose="02020603050405020304" pitchFamily="18" charset="0"/>
              </a:rPr>
              <a:t>Landsat-8 images collected from US Geological Survey (USGS) on  the Date of 31/08/2023, The image with </a:t>
            </a:r>
            <a:r>
              <a:rPr lang="en-GB" dirty="0">
                <a:solidFill>
                  <a:srgbClr val="000000"/>
                </a:solidFill>
                <a:latin typeface="Times New Roman" panose="02020603050405020304" pitchFamily="18" charset="0"/>
              </a:rPr>
              <a:t>18</a:t>
            </a:r>
            <a:r>
              <a:rPr lang="en-GB" b="0" i="0" u="none" strike="noStrike" baseline="0" dirty="0">
                <a:solidFill>
                  <a:srgbClr val="000000"/>
                </a:solidFill>
                <a:latin typeface="Times New Roman" panose="02020603050405020304" pitchFamily="18" charset="0"/>
              </a:rPr>
              <a:t>% cloud coverage.</a:t>
            </a:r>
          </a:p>
          <a:p>
            <a:pPr marL="0" indent="0">
              <a:buNone/>
            </a:pPr>
            <a:r>
              <a:rPr lang="en-GB" dirty="0">
                <a:solidFill>
                  <a:srgbClr val="000000"/>
                </a:solidFill>
                <a:latin typeface="Times New Roman" panose="02020603050405020304" pitchFamily="18" charset="0"/>
              </a:rPr>
              <a:t>The Steps are,</a:t>
            </a:r>
            <a:r>
              <a:rPr lang="en-GB" b="0" i="0" u="none" strike="noStrike" baseline="0" dirty="0">
                <a:solidFill>
                  <a:srgbClr val="000000"/>
                </a:solidFill>
                <a:latin typeface="Times New Roman" panose="02020603050405020304" pitchFamily="18" charset="0"/>
              </a:rPr>
              <a:t> </a:t>
            </a:r>
          </a:p>
          <a:p>
            <a:pPr marL="0" indent="0">
              <a:buNone/>
            </a:pPr>
            <a:r>
              <a:rPr lang="en-GB" i="0" u="none" strike="noStrike" baseline="0" dirty="0">
                <a:solidFill>
                  <a:srgbClr val="000000"/>
                </a:solidFill>
                <a:latin typeface="Times New Roman" panose="02020603050405020304" pitchFamily="18" charset="0"/>
                <a:cs typeface="Times New Roman" panose="02020603050405020304" pitchFamily="18" charset="0"/>
              </a:rPr>
              <a:t>1. Conversion to Top of Atmosphere (TOA) Radiance: </a:t>
            </a:r>
          </a:p>
          <a:p>
            <a:pPr marL="0" indent="0">
              <a:buNone/>
            </a:pPr>
            <a:r>
              <a:rPr lang="en-IN" i="0" u="none" strike="noStrike" baseline="0" dirty="0">
                <a:solidFill>
                  <a:srgbClr val="000000"/>
                </a:solidFill>
                <a:latin typeface="Times New Roman" panose="02020603050405020304" pitchFamily="18" charset="0"/>
              </a:rPr>
              <a:t>            L</a:t>
            </a:r>
            <a:r>
              <a:rPr lang="el-GR" i="0" u="none" strike="noStrike" baseline="0" dirty="0">
                <a:solidFill>
                  <a:srgbClr val="000000"/>
                </a:solidFill>
                <a:latin typeface="Times New Roman" panose="02020603050405020304" pitchFamily="18" charset="0"/>
              </a:rPr>
              <a:t>λ = </a:t>
            </a:r>
            <a:r>
              <a:rPr lang="en-IN" i="0" u="none" strike="noStrike" baseline="0" dirty="0">
                <a:solidFill>
                  <a:srgbClr val="000000"/>
                </a:solidFill>
                <a:latin typeface="Times New Roman" panose="02020603050405020304" pitchFamily="18" charset="0"/>
              </a:rPr>
              <a:t>ML * </a:t>
            </a:r>
            <a:r>
              <a:rPr lang="en-IN" i="0" u="none" strike="noStrike" baseline="0" dirty="0" err="1">
                <a:solidFill>
                  <a:srgbClr val="000000"/>
                </a:solidFill>
                <a:latin typeface="Times New Roman" panose="02020603050405020304" pitchFamily="18" charset="0"/>
              </a:rPr>
              <a:t>Qcal</a:t>
            </a:r>
            <a:r>
              <a:rPr lang="en-IN" i="0" u="none" strike="noStrike" baseline="0" dirty="0">
                <a:solidFill>
                  <a:srgbClr val="000000"/>
                </a:solidFill>
                <a:latin typeface="Times New Roman" panose="02020603050405020304" pitchFamily="18" charset="0"/>
              </a:rPr>
              <a:t> + AL-Oi </a:t>
            </a:r>
          </a:p>
          <a:p>
            <a:pPr marL="0" indent="0">
              <a:buNone/>
            </a:pPr>
            <a:r>
              <a:rPr lang="en-GB" i="0" u="none" strike="noStrike" baseline="0" dirty="0">
                <a:solidFill>
                  <a:srgbClr val="000000"/>
                </a:solidFill>
                <a:latin typeface="Times New Roman" panose="02020603050405020304" pitchFamily="18" charset="0"/>
              </a:rPr>
              <a:t>2. Conversion to Top of Atmosphere Brightness Temperature (BT)</a:t>
            </a:r>
          </a:p>
          <a:p>
            <a:pPr marL="0" indent="0">
              <a:buNone/>
            </a:pPr>
            <a:r>
              <a:rPr lang="en-GB" i="0" u="none" strike="noStrike" baseline="0" dirty="0">
                <a:solidFill>
                  <a:srgbClr val="000000"/>
                </a:solidFill>
                <a:latin typeface="Times New Roman" panose="02020603050405020304" pitchFamily="18" charset="0"/>
              </a:rPr>
              <a:t>            </a:t>
            </a:r>
            <a:r>
              <a:rPr lang="en-IN" i="0" u="none" strike="noStrike" baseline="0" dirty="0">
                <a:solidFill>
                  <a:srgbClr val="000000"/>
                </a:solidFill>
                <a:latin typeface="Times New Roman" panose="02020603050405020304" pitchFamily="18" charset="0"/>
              </a:rPr>
              <a:t>BT = K2 / In (k1 / L</a:t>
            </a:r>
            <a:r>
              <a:rPr lang="el-GR" i="0" u="none" strike="noStrike" baseline="0" dirty="0">
                <a:solidFill>
                  <a:srgbClr val="000000"/>
                </a:solidFill>
                <a:latin typeface="Times New Roman" panose="02020603050405020304" pitchFamily="18" charset="0"/>
              </a:rPr>
              <a:t>λ + 1) - 273.15 </a:t>
            </a:r>
            <a:endParaRPr lang="en-IN" i="0" u="none" strike="noStrike" baseline="0" dirty="0">
              <a:solidFill>
                <a:srgbClr val="000000"/>
              </a:solidFill>
              <a:latin typeface="Times New Roman" panose="02020603050405020304" pitchFamily="18" charset="0"/>
            </a:endParaRPr>
          </a:p>
          <a:p>
            <a:pPr marL="0" indent="0">
              <a:buNone/>
            </a:pPr>
            <a:r>
              <a:rPr lang="en-IN" dirty="0">
                <a:solidFill>
                  <a:srgbClr val="000000"/>
                </a:solidFill>
                <a:latin typeface="Times New Roman" panose="02020603050405020304" pitchFamily="18" charset="0"/>
              </a:rPr>
              <a:t>3. Normalized Difference Vegetation Index (NDVI):</a:t>
            </a:r>
          </a:p>
          <a:p>
            <a:pPr marL="0" indent="0">
              <a:buNone/>
            </a:pPr>
            <a:r>
              <a:rPr lang="en-IN" dirty="0">
                <a:solidFill>
                  <a:srgbClr val="000000"/>
                </a:solidFill>
                <a:latin typeface="Times New Roman" panose="02020603050405020304" pitchFamily="18" charset="0"/>
              </a:rPr>
              <a:t>            NDVI = (Band 5-Band 4)/ (Band 5+Band 4)</a:t>
            </a:r>
          </a:p>
          <a:p>
            <a:pPr marL="0" indent="0">
              <a:buNone/>
            </a:pPr>
            <a:endParaRPr lang="en-IN" dirty="0"/>
          </a:p>
        </p:txBody>
      </p:sp>
      <p:sp>
        <p:nvSpPr>
          <p:cNvPr id="4" name="Slide Number Placeholder 3">
            <a:extLst>
              <a:ext uri="{FF2B5EF4-FFF2-40B4-BE49-F238E27FC236}">
                <a16:creationId xmlns:a16="http://schemas.microsoft.com/office/drawing/2014/main" id="{0CB87DF9-26E8-B6E9-19BF-38491DA546BC}"/>
              </a:ext>
            </a:extLst>
          </p:cNvPr>
          <p:cNvSpPr>
            <a:spLocks noGrp="1"/>
          </p:cNvSpPr>
          <p:nvPr>
            <p:ph type="sldNum" sz="quarter" idx="12"/>
          </p:nvPr>
        </p:nvSpPr>
        <p:spPr/>
        <p:txBody>
          <a:bodyPr/>
          <a:lstStyle/>
          <a:p>
            <a:fld id="{904B0687-3BCB-45E9-97E6-01BE12479909}" type="slidenum">
              <a:rPr lang="en-IN" smtClean="0"/>
              <a:t>8</a:t>
            </a:fld>
            <a:endParaRPr lang="en-IN"/>
          </a:p>
        </p:txBody>
      </p:sp>
    </p:spTree>
    <p:extLst>
      <p:ext uri="{BB962C8B-B14F-4D97-AF65-F5344CB8AC3E}">
        <p14:creationId xmlns:p14="http://schemas.microsoft.com/office/powerpoint/2010/main" val="3125402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7E7F-6BD9-8BBF-C1CB-300E40BF66D3}"/>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6F342DA8-63DE-0591-1C97-90B5D8E4E251}"/>
              </a:ext>
            </a:extLst>
          </p:cNvPr>
          <p:cNvSpPr>
            <a:spLocks noGrp="1"/>
          </p:cNvSpPr>
          <p:nvPr>
            <p:ph idx="1"/>
          </p:nvPr>
        </p:nvSpPr>
        <p:spPr>
          <a:xfrm>
            <a:off x="838200" y="937549"/>
            <a:ext cx="10515600" cy="5239414"/>
          </a:xfrm>
        </p:spPr>
        <p:txBody>
          <a:bodyPr/>
          <a:lstStyle/>
          <a:p>
            <a:r>
              <a:rPr lang="en-IN" dirty="0"/>
              <a:t>4. </a:t>
            </a:r>
            <a:r>
              <a:rPr lang="en-IN" dirty="0">
                <a:latin typeface="Times New Roman" panose="02020603050405020304" pitchFamily="18" charset="0"/>
                <a:cs typeface="Times New Roman" panose="02020603050405020304" pitchFamily="18" charset="0"/>
              </a:rPr>
              <a:t>Land Surface Emissivity (LSE):</a:t>
            </a:r>
          </a:p>
          <a:p>
            <a:pPr marL="0" indent="0">
              <a:buNone/>
            </a:pPr>
            <a:r>
              <a:rPr lang="en-IN" dirty="0">
                <a:latin typeface="Times New Roman" panose="02020603050405020304" pitchFamily="18" charset="0"/>
                <a:cs typeface="Times New Roman" panose="02020603050405020304" pitchFamily="18" charset="0"/>
              </a:rPr>
              <a:t>       PV = ((NDVI – NDVI min) / (NDVI max – NDVI min))2</a:t>
            </a:r>
          </a:p>
          <a:p>
            <a:pPr marL="0" indent="0">
              <a:buNone/>
            </a:pPr>
            <a:r>
              <a:rPr lang="en-IN" dirty="0">
                <a:latin typeface="Times New Roman" panose="02020603050405020304" pitchFamily="18" charset="0"/>
                <a:cs typeface="Times New Roman" panose="02020603050405020304" pitchFamily="18" charset="0"/>
              </a:rPr>
              <a:t>       PV-Proportion of Vegetation</a:t>
            </a:r>
          </a:p>
          <a:p>
            <a:pPr marL="0" indent="0">
              <a:buNone/>
            </a:pPr>
            <a:r>
              <a:rPr lang="en-IN" dirty="0">
                <a:latin typeface="Times New Roman" panose="02020603050405020304" pitchFamily="18" charset="0"/>
                <a:cs typeface="Times New Roman" panose="02020603050405020304" pitchFamily="18" charset="0"/>
              </a:rPr>
              <a:t>       E = 0.004 * PV + 0.986</a:t>
            </a:r>
          </a:p>
          <a:p>
            <a:pPr marL="0" indent="0">
              <a:buNone/>
            </a:pPr>
            <a:r>
              <a:rPr lang="en-IN" dirty="0">
                <a:latin typeface="Times New Roman" panose="02020603050405020304" pitchFamily="18" charset="0"/>
                <a:cs typeface="Times New Roman" panose="02020603050405020304" pitchFamily="18" charset="0"/>
              </a:rPr>
              <a:t>5. Land Surface Temperature (LST):</a:t>
            </a:r>
          </a:p>
          <a:p>
            <a:pPr marL="0" indent="0">
              <a:buNone/>
            </a:pPr>
            <a:r>
              <a:rPr lang="en-IN" dirty="0">
                <a:latin typeface="Times New Roman" panose="02020603050405020304" pitchFamily="18" charset="0"/>
                <a:cs typeface="Times New Roman" panose="02020603050405020304" pitchFamily="18" charset="0"/>
              </a:rPr>
              <a:t>        LST = BT/ (1 + (</a:t>
            </a:r>
            <a:r>
              <a:rPr lang="el-GR" dirty="0">
                <a:latin typeface="Times New Roman" panose="02020603050405020304" pitchFamily="18" charset="0"/>
                <a:cs typeface="Times New Roman" panose="02020603050405020304" pitchFamily="18" charset="0"/>
              </a:rPr>
              <a:t>λ * </a:t>
            </a:r>
            <a:r>
              <a:rPr lang="en-IN" dirty="0">
                <a:latin typeface="Times New Roman" panose="02020603050405020304" pitchFamily="18" charset="0"/>
                <a:cs typeface="Times New Roman" panose="02020603050405020304" pitchFamily="18" charset="0"/>
              </a:rPr>
              <a:t>BT / c2) * ln(E))</a:t>
            </a:r>
          </a:p>
          <a:p>
            <a:pPr marL="0" indent="0">
              <a:buNone/>
            </a:pPr>
            <a:r>
              <a:rPr lang="en-IN" dirty="0">
                <a:latin typeface="Times New Roman" panose="02020603050405020304" pitchFamily="18" charset="0"/>
                <a:cs typeface="Times New Roman" panose="02020603050405020304" pitchFamily="18" charset="0"/>
              </a:rPr>
              <a:t>6.</a:t>
            </a:r>
            <a:r>
              <a:rPr lang="en-GB" dirty="0">
                <a:latin typeface="Times New Roman" panose="02020603050405020304" pitchFamily="18" charset="0"/>
                <a:cs typeface="Times New Roman" panose="02020603050405020304" pitchFamily="18" charset="0"/>
              </a:rPr>
              <a:t> Urban Heat Island (UHI) and UHI (stack) Profile</a:t>
            </a:r>
          </a:p>
          <a:p>
            <a:pPr marL="0" indent="0">
              <a:buNone/>
            </a:pPr>
            <a:r>
              <a:rPr lang="en-GB" dirty="0">
                <a:latin typeface="Times New Roman" panose="02020603050405020304" pitchFamily="18" charset="0"/>
                <a:cs typeface="Times New Roman" panose="02020603050405020304" pitchFamily="18" charset="0"/>
              </a:rPr>
              <a:t>        𝑈𝐻𝐼=𝐿𝑆𝑇−𝐿𝑆𝑇𝑚𝑆𝐷</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C8CADAD-C367-DA47-AA29-2F8CB2F4C797}"/>
              </a:ext>
            </a:extLst>
          </p:cNvPr>
          <p:cNvSpPr>
            <a:spLocks noGrp="1"/>
          </p:cNvSpPr>
          <p:nvPr>
            <p:ph type="sldNum" sz="quarter" idx="12"/>
          </p:nvPr>
        </p:nvSpPr>
        <p:spPr/>
        <p:txBody>
          <a:bodyPr/>
          <a:lstStyle/>
          <a:p>
            <a:fld id="{904B0687-3BCB-45E9-97E6-01BE12479909}" type="slidenum">
              <a:rPr lang="en-IN" smtClean="0"/>
              <a:t>9</a:t>
            </a:fld>
            <a:endParaRPr lang="en-IN"/>
          </a:p>
        </p:txBody>
      </p:sp>
    </p:spTree>
    <p:extLst>
      <p:ext uri="{BB962C8B-B14F-4D97-AF65-F5344CB8AC3E}">
        <p14:creationId xmlns:p14="http://schemas.microsoft.com/office/powerpoint/2010/main" val="199530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1395</Words>
  <Application>Microsoft Office PowerPoint</Application>
  <PresentationFormat>Widescreen</PresentationFormat>
  <Paragraphs>125</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Lucida Calligraphy</vt:lpstr>
      <vt:lpstr>Times New Roman</vt:lpstr>
      <vt:lpstr>Office Theme</vt:lpstr>
      <vt:lpstr>  Assessment Of Urban Heat Island  Using Remotely Sensed Imagery &amp; GIS Technology Of Ernakulam District </vt:lpstr>
      <vt:lpstr>INTRODUCTION</vt:lpstr>
      <vt:lpstr>SUMMARY OF LITERATURE REVIEW</vt:lpstr>
      <vt:lpstr>  </vt:lpstr>
      <vt:lpstr>OBJECTIVE</vt:lpstr>
      <vt:lpstr>  Details</vt:lpstr>
      <vt:lpstr>  </vt:lpstr>
      <vt:lpstr>METHODOLOGY</vt:lpstr>
      <vt:lpstr>  </vt:lpstr>
      <vt:lpstr>Landsat 8 Band 10 </vt:lpstr>
      <vt:lpstr>Conversion to Top of Atmosphere (TOA) Radiance </vt:lpstr>
      <vt:lpstr>Conversion to Top of Atmosphere Brightness Temperature (BT) </vt:lpstr>
      <vt:lpstr>NDVI </vt:lpstr>
      <vt:lpstr>PV-Proportion of Vegetation</vt:lpstr>
      <vt:lpstr>Land Surface Emissivity </vt:lpstr>
      <vt:lpstr>LST </vt:lpstr>
      <vt:lpstr>  </vt:lpstr>
      <vt:lpstr>  </vt:lpstr>
      <vt:lpstr>RESULT</vt:lpstr>
      <vt:lpstr>CONCLUSION</vt:lpstr>
      <vt:lpstr>REFERENCE</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OF URBAN HEAT ISLAND (UHI) USING REMOTELY SENSED IMAGERY &amp; GIS TECHNOLOGY OF ERNAKULAM DISTRICT</dc:title>
  <dc:creator>Abdurahiman K</dc:creator>
  <cp:lastModifiedBy>Abdurahiman K</cp:lastModifiedBy>
  <cp:revision>3</cp:revision>
  <dcterms:created xsi:type="dcterms:W3CDTF">2023-12-17T18:08:39Z</dcterms:created>
  <dcterms:modified xsi:type="dcterms:W3CDTF">2024-02-12T11:02:02Z</dcterms:modified>
</cp:coreProperties>
</file>